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1" r:id="rId1"/>
  </p:sldMasterIdLst>
  <p:notesMasterIdLst>
    <p:notesMasterId r:id="rId3"/>
  </p:notesMasterIdLst>
  <p:sldIdLst>
    <p:sldId id="263" r:id="rId2"/>
  </p:sldIdLst>
  <p:sldSz cx="46799500" cy="32918400"/>
  <p:notesSz cx="6858000" cy="9144000"/>
  <p:embeddedFontLst>
    <p:embeddedFont>
      <p:font typeface="Georgia" panose="02040502050405020303" pitchFamily="18" charset="0"/>
      <p:regular r:id="rId4"/>
      <p:bold r:id="rId5"/>
      <p:italic r:id="rId6"/>
      <p:boldItalic r:id="rId7"/>
    </p:embeddedFont>
  </p:embeddedFontLst>
  <p:custDataLst>
    <p:tags r:id="rId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userDrawn="1">
          <p15:clr>
            <a:srgbClr val="A4A3A4"/>
          </p15:clr>
        </p15:guide>
        <p15:guide id="2" pos="11055" userDrawn="1">
          <p15:clr>
            <a:srgbClr val="A4A3A4"/>
          </p15:clr>
        </p15:guide>
        <p15:guide id="3" orient="horz" pos="10369" userDrawn="1">
          <p15:clr>
            <a:srgbClr val="A4A3A4"/>
          </p15:clr>
        </p15:guide>
        <p15:guide id="4" pos="147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233B"/>
    <a:srgbClr val="CDC1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1848" autoAdjust="0"/>
    <p:restoredTop sz="95782" autoAdjust="0"/>
  </p:normalViewPr>
  <p:slideViewPr>
    <p:cSldViewPr snapToGrid="0">
      <p:cViewPr varScale="1">
        <p:scale>
          <a:sx n="24" d="100"/>
          <a:sy n="24" d="100"/>
        </p:scale>
        <p:origin x="2800" y="272"/>
      </p:cViewPr>
      <p:guideLst>
        <p:guide orient="horz" pos="6912"/>
        <p:guide pos="11055"/>
        <p:guide orient="horz" pos="10369"/>
        <p:guide pos="14740"/>
      </p:guideLst>
    </p:cSldViewPr>
  </p:slideViewPr>
  <p:outlineViewPr>
    <p:cViewPr>
      <p:scale>
        <a:sx n="33" d="100"/>
        <a:sy n="33" d="100"/>
      </p:scale>
      <p:origin x="0" y="0"/>
    </p:cViewPr>
  </p:outlin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theme" Target="theme/theme1.xml"/><Relationship Id="rId5" Type="http://schemas.openxmlformats.org/officeDocument/2006/relationships/font" Target="fonts/font2.fntdata"/><Relationship Id="rId10" Type="http://schemas.openxmlformats.org/officeDocument/2006/relationships/viewProps" Target="viewProps.xml"/><Relationship Id="rId4" Type="http://schemas.openxmlformats.org/officeDocument/2006/relationships/font" Target="fonts/font1.fntdata"/><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defPPr>
              <a:defRPr kern="1200"/>
            </a:defPPr>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defPPr>
              <a:defRPr kern="1200"/>
            </a:defPPr>
            <a:lvl1pPr algn="r">
              <a:defRPr sz="1200"/>
            </a:lvl1pPr>
          </a:lstStyle>
          <a:p>
            <a:fld id="{7B0E8FA9-8B5F-4493-A208-FBBD06A1EBF4}" type="datetimeFigureOut">
              <a:rPr lang="en-US" smtClean="0"/>
              <a:t>11/11/24</a:t>
            </a:fld>
            <a:endParaRPr lang="en-US"/>
          </a:p>
        </p:txBody>
      </p:sp>
      <p:sp>
        <p:nvSpPr>
          <p:cNvPr id="4" name="Slide Image Placeholder 3"/>
          <p:cNvSpPr>
            <a:spLocks noGrp="1" noRot="1" noChangeAspect="1"/>
          </p:cNvSpPr>
          <p:nvPr>
            <p:ph type="sldImg" idx="2"/>
          </p:nvPr>
        </p:nvSpPr>
        <p:spPr>
          <a:xfrm>
            <a:off x="992188" y="685800"/>
            <a:ext cx="4873625" cy="3429000"/>
          </a:xfrm>
          <a:prstGeom prst="rect">
            <a:avLst/>
          </a:prstGeom>
          <a:noFill/>
          <a:ln w="12700">
            <a:solidFill>
              <a:prstClr val="black"/>
            </a:solidFill>
          </a:ln>
        </p:spPr>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defPPr>
              <a:defRPr kern="1200"/>
            </a:defPPr>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defPPr>
              <a:defRPr kern="1200"/>
            </a:defPPr>
            <a:lvl1pPr algn="r">
              <a:defRPr sz="1200"/>
            </a:lvl1pPr>
          </a:lstStyle>
          <a:p>
            <a:fld id="{CD15AFD9-35F1-4A8D-8AD3-EDB948176196}" type="slidenum">
              <a:rPr lang="en-US" smtClean="0"/>
              <a:t>‹Nr.›</a:t>
            </a:fld>
            <a:endParaRPr lang="en-US"/>
          </a:p>
        </p:txBody>
      </p:sp>
    </p:spTree>
    <p:extLst>
      <p:ext uri="{BB962C8B-B14F-4D97-AF65-F5344CB8AC3E}">
        <p14:creationId xmlns:p14="http://schemas.microsoft.com/office/powerpoint/2010/main" val="2095315684"/>
      </p:ext>
    </p:extLst>
  </p:cSld>
  <p:clrMap bg1="lt1" tx1="dk1" bg2="lt2" tx2="dk2" accent1="accent1" accent2="accent2" accent3="accent3" accent4="accent4" accent5="accent5" accent6="accent6" hlink="hlink" folHlink="folHlink"/>
  <p:notesStyle>
    <a:lvl1pPr marL="0" algn="l" defTabSz="4388077" rtl="0" eaLnBrk="1" latinLnBrk="0" hangingPunct="1">
      <a:defRPr sz="5700" kern="1200">
        <a:solidFill>
          <a:schemeClr val="tx1"/>
        </a:solidFill>
        <a:latin typeface="+mn-lt"/>
        <a:ea typeface="+mn-ea"/>
        <a:cs typeface="+mn-cs"/>
      </a:defRPr>
    </a:lvl1pPr>
    <a:lvl2pPr marL="2194039" algn="l" defTabSz="4388077" rtl="0" eaLnBrk="1" latinLnBrk="0" hangingPunct="1">
      <a:defRPr sz="5700" kern="1200">
        <a:solidFill>
          <a:schemeClr val="tx1"/>
        </a:solidFill>
        <a:latin typeface="+mn-lt"/>
        <a:ea typeface="+mn-ea"/>
        <a:cs typeface="+mn-cs"/>
      </a:defRPr>
    </a:lvl2pPr>
    <a:lvl3pPr marL="4388077" algn="l" defTabSz="4388077" rtl="0" eaLnBrk="1" latinLnBrk="0" hangingPunct="1">
      <a:defRPr sz="5700" kern="1200">
        <a:solidFill>
          <a:schemeClr val="tx1"/>
        </a:solidFill>
        <a:latin typeface="+mn-lt"/>
        <a:ea typeface="+mn-ea"/>
        <a:cs typeface="+mn-cs"/>
      </a:defRPr>
    </a:lvl3pPr>
    <a:lvl4pPr marL="6582120" algn="l" defTabSz="4388077" rtl="0" eaLnBrk="1" latinLnBrk="0" hangingPunct="1">
      <a:defRPr sz="5700" kern="1200">
        <a:solidFill>
          <a:schemeClr val="tx1"/>
        </a:solidFill>
        <a:latin typeface="+mn-lt"/>
        <a:ea typeface="+mn-ea"/>
        <a:cs typeface="+mn-cs"/>
      </a:defRPr>
    </a:lvl4pPr>
    <a:lvl5pPr marL="8776160" algn="l" defTabSz="4388077" rtl="0" eaLnBrk="1" latinLnBrk="0" hangingPunct="1">
      <a:defRPr sz="5700" kern="1200">
        <a:solidFill>
          <a:schemeClr val="tx1"/>
        </a:solidFill>
        <a:latin typeface="+mn-lt"/>
        <a:ea typeface="+mn-ea"/>
        <a:cs typeface="+mn-cs"/>
      </a:defRPr>
    </a:lvl5pPr>
    <a:lvl6pPr marL="10970199" algn="l" defTabSz="4388077" rtl="0" eaLnBrk="1" latinLnBrk="0" hangingPunct="1">
      <a:defRPr sz="5700" kern="1200">
        <a:solidFill>
          <a:schemeClr val="tx1"/>
        </a:solidFill>
        <a:latin typeface="+mn-lt"/>
        <a:ea typeface="+mn-ea"/>
        <a:cs typeface="+mn-cs"/>
      </a:defRPr>
    </a:lvl6pPr>
    <a:lvl7pPr marL="13164238" algn="l" defTabSz="4388077" rtl="0" eaLnBrk="1" latinLnBrk="0" hangingPunct="1">
      <a:defRPr sz="5700" kern="1200">
        <a:solidFill>
          <a:schemeClr val="tx1"/>
        </a:solidFill>
        <a:latin typeface="+mn-lt"/>
        <a:ea typeface="+mn-ea"/>
        <a:cs typeface="+mn-cs"/>
      </a:defRPr>
    </a:lvl7pPr>
    <a:lvl8pPr marL="15358277" algn="l" defTabSz="4388077" rtl="0" eaLnBrk="1" latinLnBrk="0" hangingPunct="1">
      <a:defRPr sz="5700" kern="1200">
        <a:solidFill>
          <a:schemeClr val="tx1"/>
        </a:solidFill>
        <a:latin typeface="+mn-lt"/>
        <a:ea typeface="+mn-ea"/>
        <a:cs typeface="+mn-cs"/>
      </a:defRPr>
    </a:lvl8pPr>
    <a:lvl9pPr marL="17552318" algn="l" defTabSz="4388077" rtl="0" eaLnBrk="1" latinLnBrk="0" hangingPunct="1">
      <a:defRPr sz="57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83DF0-1252-8F6D-0A99-7DC8D33E1B14}"/>
              </a:ext>
            </a:extLst>
          </p:cNvPr>
          <p:cNvSpPr>
            <a:spLocks noGrp="1"/>
          </p:cNvSpPr>
          <p:nvPr>
            <p:ph type="ctrTitle"/>
          </p:nvPr>
        </p:nvSpPr>
        <p:spPr>
          <a:xfrm>
            <a:off x="5849940" y="5387343"/>
            <a:ext cx="35099625" cy="11460480"/>
          </a:xfrm>
        </p:spPr>
        <p:txBody>
          <a:bodyPr anchor="b"/>
          <a:lstStyle>
            <a:lvl1pPr algn="ctr">
              <a:defRPr sz="23029"/>
            </a:lvl1pPr>
          </a:lstStyle>
          <a:p>
            <a:r>
              <a:rPr lang="en-US"/>
              <a:t>Click to edit Master title style</a:t>
            </a:r>
          </a:p>
        </p:txBody>
      </p:sp>
      <p:sp>
        <p:nvSpPr>
          <p:cNvPr id="3" name="Subtitle 2">
            <a:extLst>
              <a:ext uri="{FF2B5EF4-FFF2-40B4-BE49-F238E27FC236}">
                <a16:creationId xmlns:a16="http://schemas.microsoft.com/office/drawing/2014/main" id="{4862AF98-83BC-B905-4C51-680E523FEF38}"/>
              </a:ext>
            </a:extLst>
          </p:cNvPr>
          <p:cNvSpPr>
            <a:spLocks noGrp="1"/>
          </p:cNvSpPr>
          <p:nvPr>
            <p:ph type="subTitle" idx="1"/>
          </p:nvPr>
        </p:nvSpPr>
        <p:spPr>
          <a:xfrm>
            <a:off x="5849940" y="17289782"/>
            <a:ext cx="35099625" cy="7947658"/>
          </a:xfrm>
        </p:spPr>
        <p:txBody>
          <a:bodyPr/>
          <a:lstStyle>
            <a:lvl1pPr marL="0" indent="0" algn="ctr">
              <a:buNone/>
              <a:defRPr sz="9211"/>
            </a:lvl1pPr>
            <a:lvl2pPr marL="1754849" indent="0" algn="ctr">
              <a:buNone/>
              <a:defRPr sz="7677"/>
            </a:lvl2pPr>
            <a:lvl3pPr marL="3509695" indent="0" algn="ctr">
              <a:buNone/>
              <a:defRPr sz="6909"/>
            </a:lvl3pPr>
            <a:lvl4pPr marL="5264546" indent="0" algn="ctr">
              <a:buNone/>
              <a:defRPr sz="6142"/>
            </a:lvl4pPr>
            <a:lvl5pPr marL="7019393" indent="0" algn="ctr">
              <a:buNone/>
              <a:defRPr sz="6142"/>
            </a:lvl5pPr>
            <a:lvl6pPr marL="8774242" indent="0" algn="ctr">
              <a:buNone/>
              <a:defRPr sz="6142"/>
            </a:lvl6pPr>
            <a:lvl7pPr marL="10529091" indent="0" algn="ctr">
              <a:buNone/>
              <a:defRPr sz="6142"/>
            </a:lvl7pPr>
            <a:lvl8pPr marL="12283938" indent="0" algn="ctr">
              <a:buNone/>
              <a:defRPr sz="6142"/>
            </a:lvl8pPr>
            <a:lvl9pPr marL="14038788" indent="0" algn="ctr">
              <a:buNone/>
              <a:defRPr sz="6142"/>
            </a:lvl9pPr>
          </a:lstStyle>
          <a:p>
            <a:r>
              <a:rPr lang="en-US"/>
              <a:t>Click to edit Master subtitle style</a:t>
            </a:r>
          </a:p>
        </p:txBody>
      </p:sp>
      <p:sp>
        <p:nvSpPr>
          <p:cNvPr id="4" name="Date Placeholder 3">
            <a:extLst>
              <a:ext uri="{FF2B5EF4-FFF2-40B4-BE49-F238E27FC236}">
                <a16:creationId xmlns:a16="http://schemas.microsoft.com/office/drawing/2014/main" id="{F80A9C8C-7F79-B5B9-2084-71D51B7D9A2C}"/>
              </a:ext>
            </a:extLst>
          </p:cNvPr>
          <p:cNvSpPr>
            <a:spLocks noGrp="1"/>
          </p:cNvSpPr>
          <p:nvPr>
            <p:ph type="dt" sz="half" idx="10"/>
          </p:nvPr>
        </p:nvSpPr>
        <p:spPr/>
        <p:txBody>
          <a:bodyPr/>
          <a:lstStyle/>
          <a:p>
            <a:fld id="{EDC31F62-5C10-F344-A6D2-D6F7495AD645}" type="datetimeFigureOut">
              <a:rPr lang="en-US" smtClean="0"/>
              <a:t>11/11/24</a:t>
            </a:fld>
            <a:endParaRPr lang="en-US"/>
          </a:p>
        </p:txBody>
      </p:sp>
      <p:sp>
        <p:nvSpPr>
          <p:cNvPr id="5" name="Footer Placeholder 4">
            <a:extLst>
              <a:ext uri="{FF2B5EF4-FFF2-40B4-BE49-F238E27FC236}">
                <a16:creationId xmlns:a16="http://schemas.microsoft.com/office/drawing/2014/main" id="{698AFE6B-606B-321D-9166-8146667FE5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BB9B52-3B1B-EF3A-0D80-54D6B23BDFB5}"/>
              </a:ext>
            </a:extLst>
          </p:cNvPr>
          <p:cNvSpPr>
            <a:spLocks noGrp="1"/>
          </p:cNvSpPr>
          <p:nvPr>
            <p:ph type="sldNum" sz="quarter" idx="12"/>
          </p:nvPr>
        </p:nvSpPr>
        <p:spPr/>
        <p:txBody>
          <a:bodyPr/>
          <a:lstStyle/>
          <a:p>
            <a:fld id="{BAA01F43-5C98-3A4B-A322-168650BDFC81}" type="slidenum">
              <a:rPr lang="en-US" smtClean="0"/>
              <a:t>‹Nr.›</a:t>
            </a:fld>
            <a:endParaRPr lang="en-US"/>
          </a:p>
        </p:txBody>
      </p:sp>
    </p:spTree>
    <p:extLst>
      <p:ext uri="{BB962C8B-B14F-4D97-AF65-F5344CB8AC3E}">
        <p14:creationId xmlns:p14="http://schemas.microsoft.com/office/powerpoint/2010/main" val="3645739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552F0-AF55-B57A-ABE4-6BFC847F022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78BC94A-5272-DAFB-C13A-4141268574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7604D3-1213-8A68-BFDC-929CE3E92AC7}"/>
              </a:ext>
            </a:extLst>
          </p:cNvPr>
          <p:cNvSpPr>
            <a:spLocks noGrp="1"/>
          </p:cNvSpPr>
          <p:nvPr>
            <p:ph type="dt" sz="half" idx="10"/>
          </p:nvPr>
        </p:nvSpPr>
        <p:spPr/>
        <p:txBody>
          <a:bodyPr/>
          <a:lstStyle/>
          <a:p>
            <a:fld id="{EDC31F62-5C10-F344-A6D2-D6F7495AD645}" type="datetimeFigureOut">
              <a:rPr lang="en-US" smtClean="0"/>
              <a:t>11/11/24</a:t>
            </a:fld>
            <a:endParaRPr lang="en-US"/>
          </a:p>
        </p:txBody>
      </p:sp>
      <p:sp>
        <p:nvSpPr>
          <p:cNvPr id="5" name="Footer Placeholder 4">
            <a:extLst>
              <a:ext uri="{FF2B5EF4-FFF2-40B4-BE49-F238E27FC236}">
                <a16:creationId xmlns:a16="http://schemas.microsoft.com/office/drawing/2014/main" id="{E308CD93-8C48-560B-8AF1-476F529F98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CC4A74-479E-6F62-4EC1-B4468FD1BAEA}"/>
              </a:ext>
            </a:extLst>
          </p:cNvPr>
          <p:cNvSpPr>
            <a:spLocks noGrp="1"/>
          </p:cNvSpPr>
          <p:nvPr>
            <p:ph type="sldNum" sz="quarter" idx="12"/>
          </p:nvPr>
        </p:nvSpPr>
        <p:spPr/>
        <p:txBody>
          <a:bodyPr/>
          <a:lstStyle/>
          <a:p>
            <a:fld id="{BAA01F43-5C98-3A4B-A322-168650BDFC81}" type="slidenum">
              <a:rPr lang="en-US" smtClean="0"/>
              <a:t>‹Nr.›</a:t>
            </a:fld>
            <a:endParaRPr lang="en-US"/>
          </a:p>
        </p:txBody>
      </p:sp>
    </p:spTree>
    <p:extLst>
      <p:ext uri="{BB962C8B-B14F-4D97-AF65-F5344CB8AC3E}">
        <p14:creationId xmlns:p14="http://schemas.microsoft.com/office/powerpoint/2010/main" val="2252393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D21A61-0C1D-66D3-C1C3-9DDAABE361EB}"/>
              </a:ext>
            </a:extLst>
          </p:cNvPr>
          <p:cNvSpPr>
            <a:spLocks noGrp="1"/>
          </p:cNvSpPr>
          <p:nvPr>
            <p:ph type="title" orient="vert"/>
          </p:nvPr>
        </p:nvSpPr>
        <p:spPr>
          <a:xfrm>
            <a:off x="33490892" y="1752602"/>
            <a:ext cx="10091142" cy="27896822"/>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D87D7D-08AC-5D4B-29A6-9465C43C53C3}"/>
              </a:ext>
            </a:extLst>
          </p:cNvPr>
          <p:cNvSpPr>
            <a:spLocks noGrp="1"/>
          </p:cNvSpPr>
          <p:nvPr>
            <p:ph type="body" orient="vert" idx="1"/>
          </p:nvPr>
        </p:nvSpPr>
        <p:spPr>
          <a:xfrm>
            <a:off x="3217468" y="1752602"/>
            <a:ext cx="29688433"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4A1C21-FF48-2753-7DBE-0FD6C3945020}"/>
              </a:ext>
            </a:extLst>
          </p:cNvPr>
          <p:cNvSpPr>
            <a:spLocks noGrp="1"/>
          </p:cNvSpPr>
          <p:nvPr>
            <p:ph type="dt" sz="half" idx="10"/>
          </p:nvPr>
        </p:nvSpPr>
        <p:spPr/>
        <p:txBody>
          <a:bodyPr/>
          <a:lstStyle/>
          <a:p>
            <a:fld id="{EDC31F62-5C10-F344-A6D2-D6F7495AD645}" type="datetimeFigureOut">
              <a:rPr lang="en-US" smtClean="0"/>
              <a:t>11/11/24</a:t>
            </a:fld>
            <a:endParaRPr lang="en-US"/>
          </a:p>
        </p:txBody>
      </p:sp>
      <p:sp>
        <p:nvSpPr>
          <p:cNvPr id="5" name="Footer Placeholder 4">
            <a:extLst>
              <a:ext uri="{FF2B5EF4-FFF2-40B4-BE49-F238E27FC236}">
                <a16:creationId xmlns:a16="http://schemas.microsoft.com/office/drawing/2014/main" id="{5AA25E7E-56F9-1B94-5EA8-77AAF5EE6D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D2A371-1BCF-F15C-C005-D1F88F88D59D}"/>
              </a:ext>
            </a:extLst>
          </p:cNvPr>
          <p:cNvSpPr>
            <a:spLocks noGrp="1"/>
          </p:cNvSpPr>
          <p:nvPr>
            <p:ph type="sldNum" sz="quarter" idx="12"/>
          </p:nvPr>
        </p:nvSpPr>
        <p:spPr/>
        <p:txBody>
          <a:bodyPr/>
          <a:lstStyle/>
          <a:p>
            <a:fld id="{BAA01F43-5C98-3A4B-A322-168650BDFC81}" type="slidenum">
              <a:rPr lang="en-US" smtClean="0"/>
              <a:t>‹Nr.›</a:t>
            </a:fld>
            <a:endParaRPr lang="en-US"/>
          </a:p>
        </p:txBody>
      </p:sp>
    </p:spTree>
    <p:extLst>
      <p:ext uri="{BB962C8B-B14F-4D97-AF65-F5344CB8AC3E}">
        <p14:creationId xmlns:p14="http://schemas.microsoft.com/office/powerpoint/2010/main" val="13462185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175873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47A89-3DEF-82E8-0620-BE6B3512F1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97739F-053A-323C-BFDD-465EFF161C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AD4683-3740-E2C5-26EC-DD3DE4392F79}"/>
              </a:ext>
            </a:extLst>
          </p:cNvPr>
          <p:cNvSpPr>
            <a:spLocks noGrp="1"/>
          </p:cNvSpPr>
          <p:nvPr>
            <p:ph type="dt" sz="half" idx="10"/>
          </p:nvPr>
        </p:nvSpPr>
        <p:spPr/>
        <p:txBody>
          <a:bodyPr/>
          <a:lstStyle/>
          <a:p>
            <a:fld id="{EDC31F62-5C10-F344-A6D2-D6F7495AD645}" type="datetimeFigureOut">
              <a:rPr lang="en-US" smtClean="0"/>
              <a:t>11/11/24</a:t>
            </a:fld>
            <a:endParaRPr lang="en-US"/>
          </a:p>
        </p:txBody>
      </p:sp>
      <p:sp>
        <p:nvSpPr>
          <p:cNvPr id="5" name="Footer Placeholder 4">
            <a:extLst>
              <a:ext uri="{FF2B5EF4-FFF2-40B4-BE49-F238E27FC236}">
                <a16:creationId xmlns:a16="http://schemas.microsoft.com/office/drawing/2014/main" id="{894DBE64-7D8A-8CF2-1990-6C0D25AEC8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962E7F-93E6-4B81-FD07-786EA0AE9540}"/>
              </a:ext>
            </a:extLst>
          </p:cNvPr>
          <p:cNvSpPr>
            <a:spLocks noGrp="1"/>
          </p:cNvSpPr>
          <p:nvPr>
            <p:ph type="sldNum" sz="quarter" idx="12"/>
          </p:nvPr>
        </p:nvSpPr>
        <p:spPr/>
        <p:txBody>
          <a:bodyPr/>
          <a:lstStyle/>
          <a:p>
            <a:fld id="{BAA01F43-5C98-3A4B-A322-168650BDFC81}" type="slidenum">
              <a:rPr lang="en-US" smtClean="0"/>
              <a:t>‹Nr.›</a:t>
            </a:fld>
            <a:endParaRPr lang="en-US"/>
          </a:p>
        </p:txBody>
      </p:sp>
    </p:spTree>
    <p:extLst>
      <p:ext uri="{BB962C8B-B14F-4D97-AF65-F5344CB8AC3E}">
        <p14:creationId xmlns:p14="http://schemas.microsoft.com/office/powerpoint/2010/main" val="2567506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5D72A-FAEB-D2CF-0F19-B8383D0F1471}"/>
              </a:ext>
            </a:extLst>
          </p:cNvPr>
          <p:cNvSpPr>
            <a:spLocks noGrp="1"/>
          </p:cNvSpPr>
          <p:nvPr>
            <p:ph type="title"/>
          </p:nvPr>
        </p:nvSpPr>
        <p:spPr>
          <a:xfrm>
            <a:off x="3193092" y="8206745"/>
            <a:ext cx="40364569" cy="13693138"/>
          </a:xfrm>
        </p:spPr>
        <p:txBody>
          <a:bodyPr anchor="b"/>
          <a:lstStyle>
            <a:lvl1pPr>
              <a:defRPr sz="23029"/>
            </a:lvl1pPr>
          </a:lstStyle>
          <a:p>
            <a:r>
              <a:rPr lang="en-US"/>
              <a:t>Click to edit Master title style</a:t>
            </a:r>
          </a:p>
        </p:txBody>
      </p:sp>
      <p:sp>
        <p:nvSpPr>
          <p:cNvPr id="3" name="Text Placeholder 2">
            <a:extLst>
              <a:ext uri="{FF2B5EF4-FFF2-40B4-BE49-F238E27FC236}">
                <a16:creationId xmlns:a16="http://schemas.microsoft.com/office/drawing/2014/main" id="{640F34CB-DEF6-BF3C-20FF-71440DE4E809}"/>
              </a:ext>
            </a:extLst>
          </p:cNvPr>
          <p:cNvSpPr>
            <a:spLocks noGrp="1"/>
          </p:cNvSpPr>
          <p:nvPr>
            <p:ph type="body" idx="1"/>
          </p:nvPr>
        </p:nvSpPr>
        <p:spPr>
          <a:xfrm>
            <a:off x="3193092" y="22029425"/>
            <a:ext cx="40364569" cy="7200898"/>
          </a:xfrm>
        </p:spPr>
        <p:txBody>
          <a:bodyPr/>
          <a:lstStyle>
            <a:lvl1pPr marL="0" indent="0">
              <a:buNone/>
              <a:defRPr sz="9211">
                <a:solidFill>
                  <a:schemeClr val="tx1">
                    <a:tint val="82000"/>
                  </a:schemeClr>
                </a:solidFill>
              </a:defRPr>
            </a:lvl1pPr>
            <a:lvl2pPr marL="1754849" indent="0">
              <a:buNone/>
              <a:defRPr sz="7677">
                <a:solidFill>
                  <a:schemeClr val="tx1">
                    <a:tint val="82000"/>
                  </a:schemeClr>
                </a:solidFill>
              </a:defRPr>
            </a:lvl2pPr>
            <a:lvl3pPr marL="3509695" indent="0">
              <a:buNone/>
              <a:defRPr sz="6909">
                <a:solidFill>
                  <a:schemeClr val="tx1">
                    <a:tint val="82000"/>
                  </a:schemeClr>
                </a:solidFill>
              </a:defRPr>
            </a:lvl3pPr>
            <a:lvl4pPr marL="5264546" indent="0">
              <a:buNone/>
              <a:defRPr sz="6142">
                <a:solidFill>
                  <a:schemeClr val="tx1">
                    <a:tint val="82000"/>
                  </a:schemeClr>
                </a:solidFill>
              </a:defRPr>
            </a:lvl4pPr>
            <a:lvl5pPr marL="7019393" indent="0">
              <a:buNone/>
              <a:defRPr sz="6142">
                <a:solidFill>
                  <a:schemeClr val="tx1">
                    <a:tint val="82000"/>
                  </a:schemeClr>
                </a:solidFill>
              </a:defRPr>
            </a:lvl5pPr>
            <a:lvl6pPr marL="8774242" indent="0">
              <a:buNone/>
              <a:defRPr sz="6142">
                <a:solidFill>
                  <a:schemeClr val="tx1">
                    <a:tint val="82000"/>
                  </a:schemeClr>
                </a:solidFill>
              </a:defRPr>
            </a:lvl6pPr>
            <a:lvl7pPr marL="10529091" indent="0">
              <a:buNone/>
              <a:defRPr sz="6142">
                <a:solidFill>
                  <a:schemeClr val="tx1">
                    <a:tint val="82000"/>
                  </a:schemeClr>
                </a:solidFill>
              </a:defRPr>
            </a:lvl7pPr>
            <a:lvl8pPr marL="12283938" indent="0">
              <a:buNone/>
              <a:defRPr sz="6142">
                <a:solidFill>
                  <a:schemeClr val="tx1">
                    <a:tint val="82000"/>
                  </a:schemeClr>
                </a:solidFill>
              </a:defRPr>
            </a:lvl8pPr>
            <a:lvl9pPr marL="14038788" indent="0">
              <a:buNone/>
              <a:defRPr sz="6142">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5C293A-D124-5B3E-4995-DB0F8384A1FF}"/>
              </a:ext>
            </a:extLst>
          </p:cNvPr>
          <p:cNvSpPr>
            <a:spLocks noGrp="1"/>
          </p:cNvSpPr>
          <p:nvPr>
            <p:ph type="dt" sz="half" idx="10"/>
          </p:nvPr>
        </p:nvSpPr>
        <p:spPr/>
        <p:txBody>
          <a:bodyPr/>
          <a:lstStyle/>
          <a:p>
            <a:fld id="{EDC31F62-5C10-F344-A6D2-D6F7495AD645}" type="datetimeFigureOut">
              <a:rPr lang="en-US" smtClean="0"/>
              <a:t>11/11/24</a:t>
            </a:fld>
            <a:endParaRPr lang="en-US"/>
          </a:p>
        </p:txBody>
      </p:sp>
      <p:sp>
        <p:nvSpPr>
          <p:cNvPr id="5" name="Footer Placeholder 4">
            <a:extLst>
              <a:ext uri="{FF2B5EF4-FFF2-40B4-BE49-F238E27FC236}">
                <a16:creationId xmlns:a16="http://schemas.microsoft.com/office/drawing/2014/main" id="{2CA5DE0E-9458-57F0-F059-561E0491AE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500C3B-8D25-A584-CCD7-F5391C7F7F16}"/>
              </a:ext>
            </a:extLst>
          </p:cNvPr>
          <p:cNvSpPr>
            <a:spLocks noGrp="1"/>
          </p:cNvSpPr>
          <p:nvPr>
            <p:ph type="sldNum" sz="quarter" idx="12"/>
          </p:nvPr>
        </p:nvSpPr>
        <p:spPr/>
        <p:txBody>
          <a:bodyPr/>
          <a:lstStyle/>
          <a:p>
            <a:fld id="{BAA01F43-5C98-3A4B-A322-168650BDFC81}" type="slidenum">
              <a:rPr lang="en-US" smtClean="0"/>
              <a:t>‹Nr.›</a:t>
            </a:fld>
            <a:endParaRPr lang="en-US"/>
          </a:p>
        </p:txBody>
      </p:sp>
    </p:spTree>
    <p:extLst>
      <p:ext uri="{BB962C8B-B14F-4D97-AF65-F5344CB8AC3E}">
        <p14:creationId xmlns:p14="http://schemas.microsoft.com/office/powerpoint/2010/main" val="2192174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A5FBF-7827-DCF5-914A-5DAE95E502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688215-1D7E-8E35-10F0-336715138A4A}"/>
              </a:ext>
            </a:extLst>
          </p:cNvPr>
          <p:cNvSpPr>
            <a:spLocks noGrp="1"/>
          </p:cNvSpPr>
          <p:nvPr>
            <p:ph sz="half" idx="1"/>
          </p:nvPr>
        </p:nvSpPr>
        <p:spPr>
          <a:xfrm>
            <a:off x="3217465" y="8763000"/>
            <a:ext cx="19889788"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B2A23D-571F-DC49-DD3F-60AF6B86E93A}"/>
              </a:ext>
            </a:extLst>
          </p:cNvPr>
          <p:cNvSpPr>
            <a:spLocks noGrp="1"/>
          </p:cNvSpPr>
          <p:nvPr>
            <p:ph sz="half" idx="2"/>
          </p:nvPr>
        </p:nvSpPr>
        <p:spPr>
          <a:xfrm>
            <a:off x="23692247" y="8763000"/>
            <a:ext cx="19889788"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91E2D11-2FEC-5AA6-7CC4-EF7FA3217C75}"/>
              </a:ext>
            </a:extLst>
          </p:cNvPr>
          <p:cNvSpPr>
            <a:spLocks noGrp="1"/>
          </p:cNvSpPr>
          <p:nvPr>
            <p:ph type="dt" sz="half" idx="10"/>
          </p:nvPr>
        </p:nvSpPr>
        <p:spPr/>
        <p:txBody>
          <a:bodyPr/>
          <a:lstStyle/>
          <a:p>
            <a:fld id="{EDC31F62-5C10-F344-A6D2-D6F7495AD645}" type="datetimeFigureOut">
              <a:rPr lang="en-US" smtClean="0"/>
              <a:t>11/11/24</a:t>
            </a:fld>
            <a:endParaRPr lang="en-US"/>
          </a:p>
        </p:txBody>
      </p:sp>
      <p:sp>
        <p:nvSpPr>
          <p:cNvPr id="6" name="Footer Placeholder 5">
            <a:extLst>
              <a:ext uri="{FF2B5EF4-FFF2-40B4-BE49-F238E27FC236}">
                <a16:creationId xmlns:a16="http://schemas.microsoft.com/office/drawing/2014/main" id="{D956EC68-BB00-E2E7-A1FD-CF93BA72DD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2476DC-4793-3C4D-9813-75AD52146D61}"/>
              </a:ext>
            </a:extLst>
          </p:cNvPr>
          <p:cNvSpPr>
            <a:spLocks noGrp="1"/>
          </p:cNvSpPr>
          <p:nvPr>
            <p:ph type="sldNum" sz="quarter" idx="12"/>
          </p:nvPr>
        </p:nvSpPr>
        <p:spPr/>
        <p:txBody>
          <a:bodyPr/>
          <a:lstStyle/>
          <a:p>
            <a:fld id="{BAA01F43-5C98-3A4B-A322-168650BDFC81}" type="slidenum">
              <a:rPr lang="en-US" smtClean="0"/>
              <a:t>‹Nr.›</a:t>
            </a:fld>
            <a:endParaRPr lang="en-US"/>
          </a:p>
        </p:txBody>
      </p:sp>
    </p:spTree>
    <p:extLst>
      <p:ext uri="{BB962C8B-B14F-4D97-AF65-F5344CB8AC3E}">
        <p14:creationId xmlns:p14="http://schemas.microsoft.com/office/powerpoint/2010/main" val="422823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A9863-CCA0-537F-3F31-CADD4501732A}"/>
              </a:ext>
            </a:extLst>
          </p:cNvPr>
          <p:cNvSpPr>
            <a:spLocks noGrp="1"/>
          </p:cNvSpPr>
          <p:nvPr>
            <p:ph type="title"/>
          </p:nvPr>
        </p:nvSpPr>
        <p:spPr>
          <a:xfrm>
            <a:off x="3223561" y="1752603"/>
            <a:ext cx="40364569" cy="636270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4E7F62E-559B-1AE4-F323-F7350F8DCDCE}"/>
              </a:ext>
            </a:extLst>
          </p:cNvPr>
          <p:cNvSpPr>
            <a:spLocks noGrp="1"/>
          </p:cNvSpPr>
          <p:nvPr>
            <p:ph type="body" idx="1"/>
          </p:nvPr>
        </p:nvSpPr>
        <p:spPr>
          <a:xfrm>
            <a:off x="3223563" y="8069585"/>
            <a:ext cx="19798380" cy="3954777"/>
          </a:xfrm>
        </p:spPr>
        <p:txBody>
          <a:bodyPr anchor="b"/>
          <a:lstStyle>
            <a:lvl1pPr marL="0" indent="0">
              <a:buNone/>
              <a:defRPr sz="9211" b="1"/>
            </a:lvl1pPr>
            <a:lvl2pPr marL="1754849" indent="0">
              <a:buNone/>
              <a:defRPr sz="7677" b="1"/>
            </a:lvl2pPr>
            <a:lvl3pPr marL="3509695" indent="0">
              <a:buNone/>
              <a:defRPr sz="6909" b="1"/>
            </a:lvl3pPr>
            <a:lvl4pPr marL="5264546" indent="0">
              <a:buNone/>
              <a:defRPr sz="6142" b="1"/>
            </a:lvl4pPr>
            <a:lvl5pPr marL="7019393" indent="0">
              <a:buNone/>
              <a:defRPr sz="6142" b="1"/>
            </a:lvl5pPr>
            <a:lvl6pPr marL="8774242" indent="0">
              <a:buNone/>
              <a:defRPr sz="6142" b="1"/>
            </a:lvl6pPr>
            <a:lvl7pPr marL="10529091" indent="0">
              <a:buNone/>
              <a:defRPr sz="6142" b="1"/>
            </a:lvl7pPr>
            <a:lvl8pPr marL="12283938" indent="0">
              <a:buNone/>
              <a:defRPr sz="6142" b="1"/>
            </a:lvl8pPr>
            <a:lvl9pPr marL="14038788" indent="0">
              <a:buNone/>
              <a:defRPr sz="6142" b="1"/>
            </a:lvl9pPr>
          </a:lstStyle>
          <a:p>
            <a:pPr lvl="0"/>
            <a:r>
              <a:rPr lang="en-US"/>
              <a:t>Click to edit Master text styles</a:t>
            </a:r>
          </a:p>
        </p:txBody>
      </p:sp>
      <p:sp>
        <p:nvSpPr>
          <p:cNvPr id="4" name="Content Placeholder 3">
            <a:extLst>
              <a:ext uri="{FF2B5EF4-FFF2-40B4-BE49-F238E27FC236}">
                <a16:creationId xmlns:a16="http://schemas.microsoft.com/office/drawing/2014/main" id="{231087BA-3900-EFA5-57AB-209131E86C1E}"/>
              </a:ext>
            </a:extLst>
          </p:cNvPr>
          <p:cNvSpPr>
            <a:spLocks noGrp="1"/>
          </p:cNvSpPr>
          <p:nvPr>
            <p:ph sz="half" idx="2"/>
          </p:nvPr>
        </p:nvSpPr>
        <p:spPr>
          <a:xfrm>
            <a:off x="3223563" y="12024361"/>
            <a:ext cx="19798380"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BBE0A2-A98E-E579-4F24-6EB5BDF5CEAA}"/>
              </a:ext>
            </a:extLst>
          </p:cNvPr>
          <p:cNvSpPr>
            <a:spLocks noGrp="1"/>
          </p:cNvSpPr>
          <p:nvPr>
            <p:ph type="body" sz="quarter" idx="3"/>
          </p:nvPr>
        </p:nvSpPr>
        <p:spPr>
          <a:xfrm>
            <a:off x="23692250" y="8069585"/>
            <a:ext cx="19895883" cy="3954777"/>
          </a:xfrm>
        </p:spPr>
        <p:txBody>
          <a:bodyPr anchor="b"/>
          <a:lstStyle>
            <a:lvl1pPr marL="0" indent="0">
              <a:buNone/>
              <a:defRPr sz="9211" b="1"/>
            </a:lvl1pPr>
            <a:lvl2pPr marL="1754849" indent="0">
              <a:buNone/>
              <a:defRPr sz="7677" b="1"/>
            </a:lvl2pPr>
            <a:lvl3pPr marL="3509695" indent="0">
              <a:buNone/>
              <a:defRPr sz="6909" b="1"/>
            </a:lvl3pPr>
            <a:lvl4pPr marL="5264546" indent="0">
              <a:buNone/>
              <a:defRPr sz="6142" b="1"/>
            </a:lvl4pPr>
            <a:lvl5pPr marL="7019393" indent="0">
              <a:buNone/>
              <a:defRPr sz="6142" b="1"/>
            </a:lvl5pPr>
            <a:lvl6pPr marL="8774242" indent="0">
              <a:buNone/>
              <a:defRPr sz="6142" b="1"/>
            </a:lvl6pPr>
            <a:lvl7pPr marL="10529091" indent="0">
              <a:buNone/>
              <a:defRPr sz="6142" b="1"/>
            </a:lvl7pPr>
            <a:lvl8pPr marL="12283938" indent="0">
              <a:buNone/>
              <a:defRPr sz="6142" b="1"/>
            </a:lvl8pPr>
            <a:lvl9pPr marL="14038788" indent="0">
              <a:buNone/>
              <a:defRPr sz="6142" b="1"/>
            </a:lvl9pPr>
          </a:lstStyle>
          <a:p>
            <a:pPr lvl="0"/>
            <a:r>
              <a:rPr lang="en-US"/>
              <a:t>Click to edit Master text styles</a:t>
            </a:r>
          </a:p>
        </p:txBody>
      </p:sp>
      <p:sp>
        <p:nvSpPr>
          <p:cNvPr id="6" name="Content Placeholder 5">
            <a:extLst>
              <a:ext uri="{FF2B5EF4-FFF2-40B4-BE49-F238E27FC236}">
                <a16:creationId xmlns:a16="http://schemas.microsoft.com/office/drawing/2014/main" id="{803D3D70-9550-E68D-ACE3-FB6CF555752C}"/>
              </a:ext>
            </a:extLst>
          </p:cNvPr>
          <p:cNvSpPr>
            <a:spLocks noGrp="1"/>
          </p:cNvSpPr>
          <p:nvPr>
            <p:ph sz="quarter" idx="4"/>
          </p:nvPr>
        </p:nvSpPr>
        <p:spPr>
          <a:xfrm>
            <a:off x="23692250" y="12024361"/>
            <a:ext cx="19895883"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0CEE60-49AF-D4B8-806F-F43FA9E7BEF4}"/>
              </a:ext>
            </a:extLst>
          </p:cNvPr>
          <p:cNvSpPr>
            <a:spLocks noGrp="1"/>
          </p:cNvSpPr>
          <p:nvPr>
            <p:ph type="dt" sz="half" idx="10"/>
          </p:nvPr>
        </p:nvSpPr>
        <p:spPr/>
        <p:txBody>
          <a:bodyPr/>
          <a:lstStyle/>
          <a:p>
            <a:fld id="{EDC31F62-5C10-F344-A6D2-D6F7495AD645}" type="datetimeFigureOut">
              <a:rPr lang="en-US" smtClean="0"/>
              <a:t>11/11/24</a:t>
            </a:fld>
            <a:endParaRPr lang="en-US"/>
          </a:p>
        </p:txBody>
      </p:sp>
      <p:sp>
        <p:nvSpPr>
          <p:cNvPr id="8" name="Footer Placeholder 7">
            <a:extLst>
              <a:ext uri="{FF2B5EF4-FFF2-40B4-BE49-F238E27FC236}">
                <a16:creationId xmlns:a16="http://schemas.microsoft.com/office/drawing/2014/main" id="{7A486206-E27C-695E-9C73-2189EC1D4E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784AAAF-A5D6-B8D3-0C35-C1C4ADF12AEF}"/>
              </a:ext>
            </a:extLst>
          </p:cNvPr>
          <p:cNvSpPr>
            <a:spLocks noGrp="1"/>
          </p:cNvSpPr>
          <p:nvPr>
            <p:ph type="sldNum" sz="quarter" idx="12"/>
          </p:nvPr>
        </p:nvSpPr>
        <p:spPr/>
        <p:txBody>
          <a:bodyPr/>
          <a:lstStyle/>
          <a:p>
            <a:fld id="{BAA01F43-5C98-3A4B-A322-168650BDFC81}" type="slidenum">
              <a:rPr lang="en-US" smtClean="0"/>
              <a:t>‹Nr.›</a:t>
            </a:fld>
            <a:endParaRPr lang="en-US"/>
          </a:p>
        </p:txBody>
      </p:sp>
    </p:spTree>
    <p:extLst>
      <p:ext uri="{BB962C8B-B14F-4D97-AF65-F5344CB8AC3E}">
        <p14:creationId xmlns:p14="http://schemas.microsoft.com/office/powerpoint/2010/main" val="854810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7F8C0-E5A5-AAC6-6752-5A8E27868D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AED11C3-527D-B8C3-F584-99021F69ACCD}"/>
              </a:ext>
            </a:extLst>
          </p:cNvPr>
          <p:cNvSpPr>
            <a:spLocks noGrp="1"/>
          </p:cNvSpPr>
          <p:nvPr>
            <p:ph type="dt" sz="half" idx="10"/>
          </p:nvPr>
        </p:nvSpPr>
        <p:spPr/>
        <p:txBody>
          <a:bodyPr/>
          <a:lstStyle/>
          <a:p>
            <a:fld id="{EDC31F62-5C10-F344-A6D2-D6F7495AD645}" type="datetimeFigureOut">
              <a:rPr lang="en-US" smtClean="0"/>
              <a:t>11/11/24</a:t>
            </a:fld>
            <a:endParaRPr lang="en-US"/>
          </a:p>
        </p:txBody>
      </p:sp>
      <p:sp>
        <p:nvSpPr>
          <p:cNvPr id="4" name="Footer Placeholder 3">
            <a:extLst>
              <a:ext uri="{FF2B5EF4-FFF2-40B4-BE49-F238E27FC236}">
                <a16:creationId xmlns:a16="http://schemas.microsoft.com/office/drawing/2014/main" id="{828A7ED6-033B-AB58-EE94-89D154841B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AF95A4-C783-AC34-3251-7E103EECADD3}"/>
              </a:ext>
            </a:extLst>
          </p:cNvPr>
          <p:cNvSpPr>
            <a:spLocks noGrp="1"/>
          </p:cNvSpPr>
          <p:nvPr>
            <p:ph type="sldNum" sz="quarter" idx="12"/>
          </p:nvPr>
        </p:nvSpPr>
        <p:spPr/>
        <p:txBody>
          <a:bodyPr/>
          <a:lstStyle/>
          <a:p>
            <a:fld id="{BAA01F43-5C98-3A4B-A322-168650BDFC81}" type="slidenum">
              <a:rPr lang="en-US" smtClean="0"/>
              <a:t>‹Nr.›</a:t>
            </a:fld>
            <a:endParaRPr lang="en-US"/>
          </a:p>
        </p:txBody>
      </p:sp>
    </p:spTree>
    <p:extLst>
      <p:ext uri="{BB962C8B-B14F-4D97-AF65-F5344CB8AC3E}">
        <p14:creationId xmlns:p14="http://schemas.microsoft.com/office/powerpoint/2010/main" val="3260596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334574-4F6B-079E-3D34-2D6C9639587F}"/>
              </a:ext>
            </a:extLst>
          </p:cNvPr>
          <p:cNvSpPr>
            <a:spLocks noGrp="1"/>
          </p:cNvSpPr>
          <p:nvPr>
            <p:ph type="dt" sz="half" idx="10"/>
          </p:nvPr>
        </p:nvSpPr>
        <p:spPr/>
        <p:txBody>
          <a:bodyPr/>
          <a:lstStyle/>
          <a:p>
            <a:fld id="{EDC31F62-5C10-F344-A6D2-D6F7495AD645}" type="datetimeFigureOut">
              <a:rPr lang="en-US" smtClean="0"/>
              <a:t>11/11/24</a:t>
            </a:fld>
            <a:endParaRPr lang="en-US"/>
          </a:p>
        </p:txBody>
      </p:sp>
      <p:sp>
        <p:nvSpPr>
          <p:cNvPr id="3" name="Footer Placeholder 2">
            <a:extLst>
              <a:ext uri="{FF2B5EF4-FFF2-40B4-BE49-F238E27FC236}">
                <a16:creationId xmlns:a16="http://schemas.microsoft.com/office/drawing/2014/main" id="{262D457E-E07B-E4FA-8C4C-D69F8A625F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B0089D-5B51-19F3-23BE-385234B2A8BE}"/>
              </a:ext>
            </a:extLst>
          </p:cNvPr>
          <p:cNvSpPr>
            <a:spLocks noGrp="1"/>
          </p:cNvSpPr>
          <p:nvPr>
            <p:ph type="sldNum" sz="quarter" idx="12"/>
          </p:nvPr>
        </p:nvSpPr>
        <p:spPr/>
        <p:txBody>
          <a:bodyPr/>
          <a:lstStyle/>
          <a:p>
            <a:fld id="{BAA01F43-5C98-3A4B-A322-168650BDFC81}" type="slidenum">
              <a:rPr lang="en-US" smtClean="0"/>
              <a:t>‹Nr.›</a:t>
            </a:fld>
            <a:endParaRPr lang="en-US"/>
          </a:p>
        </p:txBody>
      </p:sp>
    </p:spTree>
    <p:extLst>
      <p:ext uri="{BB962C8B-B14F-4D97-AF65-F5344CB8AC3E}">
        <p14:creationId xmlns:p14="http://schemas.microsoft.com/office/powerpoint/2010/main" val="4288254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9C35C-17C3-8495-33E4-1CCB67329D85}"/>
              </a:ext>
            </a:extLst>
          </p:cNvPr>
          <p:cNvSpPr>
            <a:spLocks noGrp="1"/>
          </p:cNvSpPr>
          <p:nvPr>
            <p:ph type="title"/>
          </p:nvPr>
        </p:nvSpPr>
        <p:spPr>
          <a:xfrm>
            <a:off x="3223563" y="2194560"/>
            <a:ext cx="15094056" cy="7680960"/>
          </a:xfrm>
        </p:spPr>
        <p:txBody>
          <a:bodyPr anchor="b"/>
          <a:lstStyle>
            <a:lvl1pPr>
              <a:defRPr sz="12282"/>
            </a:lvl1pPr>
          </a:lstStyle>
          <a:p>
            <a:r>
              <a:rPr lang="en-US"/>
              <a:t>Click to edit Master title style</a:t>
            </a:r>
          </a:p>
        </p:txBody>
      </p:sp>
      <p:sp>
        <p:nvSpPr>
          <p:cNvPr id="3" name="Content Placeholder 2">
            <a:extLst>
              <a:ext uri="{FF2B5EF4-FFF2-40B4-BE49-F238E27FC236}">
                <a16:creationId xmlns:a16="http://schemas.microsoft.com/office/drawing/2014/main" id="{2AD379E0-E4E0-9AD3-F060-E5469F3FEABD}"/>
              </a:ext>
            </a:extLst>
          </p:cNvPr>
          <p:cNvSpPr>
            <a:spLocks noGrp="1"/>
          </p:cNvSpPr>
          <p:nvPr>
            <p:ph idx="1"/>
          </p:nvPr>
        </p:nvSpPr>
        <p:spPr>
          <a:xfrm>
            <a:off x="19895886" y="4739642"/>
            <a:ext cx="23692247" cy="23393400"/>
          </a:xfrm>
        </p:spPr>
        <p:txBody>
          <a:bodyPr/>
          <a:lstStyle>
            <a:lvl1pPr>
              <a:defRPr sz="12282"/>
            </a:lvl1pPr>
            <a:lvl2pPr>
              <a:defRPr sz="10747"/>
            </a:lvl2pPr>
            <a:lvl3pPr>
              <a:defRPr sz="9211"/>
            </a:lvl3pPr>
            <a:lvl4pPr>
              <a:defRPr sz="7677"/>
            </a:lvl4pPr>
            <a:lvl5pPr>
              <a:defRPr sz="7677"/>
            </a:lvl5pPr>
            <a:lvl6pPr>
              <a:defRPr sz="7677"/>
            </a:lvl6pPr>
            <a:lvl7pPr>
              <a:defRPr sz="7677"/>
            </a:lvl7pPr>
            <a:lvl8pPr>
              <a:defRPr sz="7677"/>
            </a:lvl8pPr>
            <a:lvl9pPr>
              <a:defRPr sz="76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B1274FB-D551-3A87-ED7E-785776681688}"/>
              </a:ext>
            </a:extLst>
          </p:cNvPr>
          <p:cNvSpPr>
            <a:spLocks noGrp="1"/>
          </p:cNvSpPr>
          <p:nvPr>
            <p:ph type="body" sz="half" idx="2"/>
          </p:nvPr>
        </p:nvSpPr>
        <p:spPr>
          <a:xfrm>
            <a:off x="3223563" y="9875520"/>
            <a:ext cx="15094056" cy="18295622"/>
          </a:xfrm>
        </p:spPr>
        <p:txBody>
          <a:bodyPr/>
          <a:lstStyle>
            <a:lvl1pPr marL="0" indent="0">
              <a:buNone/>
              <a:defRPr sz="6142"/>
            </a:lvl1pPr>
            <a:lvl2pPr marL="1754849" indent="0">
              <a:buNone/>
              <a:defRPr sz="5374"/>
            </a:lvl2pPr>
            <a:lvl3pPr marL="3509695" indent="0">
              <a:buNone/>
              <a:defRPr sz="4606"/>
            </a:lvl3pPr>
            <a:lvl4pPr marL="5264546" indent="0">
              <a:buNone/>
              <a:defRPr sz="3838"/>
            </a:lvl4pPr>
            <a:lvl5pPr marL="7019393" indent="0">
              <a:buNone/>
              <a:defRPr sz="3838"/>
            </a:lvl5pPr>
            <a:lvl6pPr marL="8774242" indent="0">
              <a:buNone/>
              <a:defRPr sz="3838"/>
            </a:lvl6pPr>
            <a:lvl7pPr marL="10529091" indent="0">
              <a:buNone/>
              <a:defRPr sz="3838"/>
            </a:lvl7pPr>
            <a:lvl8pPr marL="12283938" indent="0">
              <a:buNone/>
              <a:defRPr sz="3838"/>
            </a:lvl8pPr>
            <a:lvl9pPr marL="14038788" indent="0">
              <a:buNone/>
              <a:defRPr sz="3838"/>
            </a:lvl9pPr>
          </a:lstStyle>
          <a:p>
            <a:pPr lvl="0"/>
            <a:r>
              <a:rPr lang="en-US"/>
              <a:t>Click to edit Master text styles</a:t>
            </a:r>
          </a:p>
        </p:txBody>
      </p:sp>
      <p:sp>
        <p:nvSpPr>
          <p:cNvPr id="5" name="Date Placeholder 4">
            <a:extLst>
              <a:ext uri="{FF2B5EF4-FFF2-40B4-BE49-F238E27FC236}">
                <a16:creationId xmlns:a16="http://schemas.microsoft.com/office/drawing/2014/main" id="{0B2BEA89-3AB6-1AA3-1598-A7B1B243B1B8}"/>
              </a:ext>
            </a:extLst>
          </p:cNvPr>
          <p:cNvSpPr>
            <a:spLocks noGrp="1"/>
          </p:cNvSpPr>
          <p:nvPr>
            <p:ph type="dt" sz="half" idx="10"/>
          </p:nvPr>
        </p:nvSpPr>
        <p:spPr/>
        <p:txBody>
          <a:bodyPr/>
          <a:lstStyle/>
          <a:p>
            <a:fld id="{EDC31F62-5C10-F344-A6D2-D6F7495AD645}" type="datetimeFigureOut">
              <a:rPr lang="en-US" smtClean="0"/>
              <a:t>11/11/24</a:t>
            </a:fld>
            <a:endParaRPr lang="en-US"/>
          </a:p>
        </p:txBody>
      </p:sp>
      <p:sp>
        <p:nvSpPr>
          <p:cNvPr id="6" name="Footer Placeholder 5">
            <a:extLst>
              <a:ext uri="{FF2B5EF4-FFF2-40B4-BE49-F238E27FC236}">
                <a16:creationId xmlns:a16="http://schemas.microsoft.com/office/drawing/2014/main" id="{FA3FCB9C-59C0-C8F0-635A-DA0BEF406D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523F3E-0B41-4952-CAB1-959AEE4C097D}"/>
              </a:ext>
            </a:extLst>
          </p:cNvPr>
          <p:cNvSpPr>
            <a:spLocks noGrp="1"/>
          </p:cNvSpPr>
          <p:nvPr>
            <p:ph type="sldNum" sz="quarter" idx="12"/>
          </p:nvPr>
        </p:nvSpPr>
        <p:spPr/>
        <p:txBody>
          <a:bodyPr/>
          <a:lstStyle/>
          <a:p>
            <a:fld id="{BAA01F43-5C98-3A4B-A322-168650BDFC81}" type="slidenum">
              <a:rPr lang="en-US" smtClean="0"/>
              <a:t>‹Nr.›</a:t>
            </a:fld>
            <a:endParaRPr lang="en-US"/>
          </a:p>
        </p:txBody>
      </p:sp>
    </p:spTree>
    <p:extLst>
      <p:ext uri="{BB962C8B-B14F-4D97-AF65-F5344CB8AC3E}">
        <p14:creationId xmlns:p14="http://schemas.microsoft.com/office/powerpoint/2010/main" val="457356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9E9B2-9A61-A425-1F92-5DDA4E13FB7C}"/>
              </a:ext>
            </a:extLst>
          </p:cNvPr>
          <p:cNvSpPr>
            <a:spLocks noGrp="1"/>
          </p:cNvSpPr>
          <p:nvPr>
            <p:ph type="title"/>
          </p:nvPr>
        </p:nvSpPr>
        <p:spPr>
          <a:xfrm>
            <a:off x="3223563" y="2194560"/>
            <a:ext cx="15094056" cy="7680960"/>
          </a:xfrm>
        </p:spPr>
        <p:txBody>
          <a:bodyPr anchor="b"/>
          <a:lstStyle>
            <a:lvl1pPr>
              <a:defRPr sz="12282"/>
            </a:lvl1pPr>
          </a:lstStyle>
          <a:p>
            <a:r>
              <a:rPr lang="en-US"/>
              <a:t>Click to edit Master title style</a:t>
            </a:r>
          </a:p>
        </p:txBody>
      </p:sp>
      <p:sp>
        <p:nvSpPr>
          <p:cNvPr id="3" name="Picture Placeholder 2">
            <a:extLst>
              <a:ext uri="{FF2B5EF4-FFF2-40B4-BE49-F238E27FC236}">
                <a16:creationId xmlns:a16="http://schemas.microsoft.com/office/drawing/2014/main" id="{5151264C-3B44-A01A-1890-9D46FCF2531C}"/>
              </a:ext>
            </a:extLst>
          </p:cNvPr>
          <p:cNvSpPr>
            <a:spLocks noGrp="1"/>
          </p:cNvSpPr>
          <p:nvPr>
            <p:ph type="pic" idx="1"/>
          </p:nvPr>
        </p:nvSpPr>
        <p:spPr>
          <a:xfrm>
            <a:off x="19895886" y="4739642"/>
            <a:ext cx="23692247" cy="23393400"/>
          </a:xfrm>
        </p:spPr>
        <p:txBody>
          <a:bodyPr/>
          <a:lstStyle>
            <a:lvl1pPr marL="0" indent="0">
              <a:buNone/>
              <a:defRPr sz="12282"/>
            </a:lvl1pPr>
            <a:lvl2pPr marL="1754849" indent="0">
              <a:buNone/>
              <a:defRPr sz="10747"/>
            </a:lvl2pPr>
            <a:lvl3pPr marL="3509695" indent="0">
              <a:buNone/>
              <a:defRPr sz="9211"/>
            </a:lvl3pPr>
            <a:lvl4pPr marL="5264546" indent="0">
              <a:buNone/>
              <a:defRPr sz="7677"/>
            </a:lvl4pPr>
            <a:lvl5pPr marL="7019393" indent="0">
              <a:buNone/>
              <a:defRPr sz="7677"/>
            </a:lvl5pPr>
            <a:lvl6pPr marL="8774242" indent="0">
              <a:buNone/>
              <a:defRPr sz="7677"/>
            </a:lvl6pPr>
            <a:lvl7pPr marL="10529091" indent="0">
              <a:buNone/>
              <a:defRPr sz="7677"/>
            </a:lvl7pPr>
            <a:lvl8pPr marL="12283938" indent="0">
              <a:buNone/>
              <a:defRPr sz="7677"/>
            </a:lvl8pPr>
            <a:lvl9pPr marL="14038788" indent="0">
              <a:buNone/>
              <a:defRPr sz="7677"/>
            </a:lvl9pPr>
          </a:lstStyle>
          <a:p>
            <a:endParaRPr lang="en-US"/>
          </a:p>
        </p:txBody>
      </p:sp>
      <p:sp>
        <p:nvSpPr>
          <p:cNvPr id="4" name="Text Placeholder 3">
            <a:extLst>
              <a:ext uri="{FF2B5EF4-FFF2-40B4-BE49-F238E27FC236}">
                <a16:creationId xmlns:a16="http://schemas.microsoft.com/office/drawing/2014/main" id="{0D68D8E3-EA54-3C30-75AB-9AA952860177}"/>
              </a:ext>
            </a:extLst>
          </p:cNvPr>
          <p:cNvSpPr>
            <a:spLocks noGrp="1"/>
          </p:cNvSpPr>
          <p:nvPr>
            <p:ph type="body" sz="half" idx="2"/>
          </p:nvPr>
        </p:nvSpPr>
        <p:spPr>
          <a:xfrm>
            <a:off x="3223563" y="9875520"/>
            <a:ext cx="15094056" cy="18295622"/>
          </a:xfrm>
        </p:spPr>
        <p:txBody>
          <a:bodyPr/>
          <a:lstStyle>
            <a:lvl1pPr marL="0" indent="0">
              <a:buNone/>
              <a:defRPr sz="6142"/>
            </a:lvl1pPr>
            <a:lvl2pPr marL="1754849" indent="0">
              <a:buNone/>
              <a:defRPr sz="5374"/>
            </a:lvl2pPr>
            <a:lvl3pPr marL="3509695" indent="0">
              <a:buNone/>
              <a:defRPr sz="4606"/>
            </a:lvl3pPr>
            <a:lvl4pPr marL="5264546" indent="0">
              <a:buNone/>
              <a:defRPr sz="3838"/>
            </a:lvl4pPr>
            <a:lvl5pPr marL="7019393" indent="0">
              <a:buNone/>
              <a:defRPr sz="3838"/>
            </a:lvl5pPr>
            <a:lvl6pPr marL="8774242" indent="0">
              <a:buNone/>
              <a:defRPr sz="3838"/>
            </a:lvl6pPr>
            <a:lvl7pPr marL="10529091" indent="0">
              <a:buNone/>
              <a:defRPr sz="3838"/>
            </a:lvl7pPr>
            <a:lvl8pPr marL="12283938" indent="0">
              <a:buNone/>
              <a:defRPr sz="3838"/>
            </a:lvl8pPr>
            <a:lvl9pPr marL="14038788" indent="0">
              <a:buNone/>
              <a:defRPr sz="3838"/>
            </a:lvl9pPr>
          </a:lstStyle>
          <a:p>
            <a:pPr lvl="0"/>
            <a:r>
              <a:rPr lang="en-US"/>
              <a:t>Click to edit Master text styles</a:t>
            </a:r>
          </a:p>
        </p:txBody>
      </p:sp>
      <p:sp>
        <p:nvSpPr>
          <p:cNvPr id="5" name="Date Placeholder 4">
            <a:extLst>
              <a:ext uri="{FF2B5EF4-FFF2-40B4-BE49-F238E27FC236}">
                <a16:creationId xmlns:a16="http://schemas.microsoft.com/office/drawing/2014/main" id="{FAC9EF50-3008-CAE3-04ED-EF0332C50913}"/>
              </a:ext>
            </a:extLst>
          </p:cNvPr>
          <p:cNvSpPr>
            <a:spLocks noGrp="1"/>
          </p:cNvSpPr>
          <p:nvPr>
            <p:ph type="dt" sz="half" idx="10"/>
          </p:nvPr>
        </p:nvSpPr>
        <p:spPr/>
        <p:txBody>
          <a:bodyPr/>
          <a:lstStyle/>
          <a:p>
            <a:fld id="{EDC31F62-5C10-F344-A6D2-D6F7495AD645}" type="datetimeFigureOut">
              <a:rPr lang="en-US" smtClean="0"/>
              <a:t>11/11/24</a:t>
            </a:fld>
            <a:endParaRPr lang="en-US"/>
          </a:p>
        </p:txBody>
      </p:sp>
      <p:sp>
        <p:nvSpPr>
          <p:cNvPr id="6" name="Footer Placeholder 5">
            <a:extLst>
              <a:ext uri="{FF2B5EF4-FFF2-40B4-BE49-F238E27FC236}">
                <a16:creationId xmlns:a16="http://schemas.microsoft.com/office/drawing/2014/main" id="{5C845435-EB6B-74E1-D600-E483B5C727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22A414-587B-C75B-27B1-F9BE0D651447}"/>
              </a:ext>
            </a:extLst>
          </p:cNvPr>
          <p:cNvSpPr>
            <a:spLocks noGrp="1"/>
          </p:cNvSpPr>
          <p:nvPr>
            <p:ph type="sldNum" sz="quarter" idx="12"/>
          </p:nvPr>
        </p:nvSpPr>
        <p:spPr/>
        <p:txBody>
          <a:bodyPr/>
          <a:lstStyle/>
          <a:p>
            <a:fld id="{BAA01F43-5C98-3A4B-A322-168650BDFC81}" type="slidenum">
              <a:rPr lang="en-US" smtClean="0"/>
              <a:t>‹Nr.›</a:t>
            </a:fld>
            <a:endParaRPr lang="en-US"/>
          </a:p>
        </p:txBody>
      </p:sp>
    </p:spTree>
    <p:extLst>
      <p:ext uri="{BB962C8B-B14F-4D97-AF65-F5344CB8AC3E}">
        <p14:creationId xmlns:p14="http://schemas.microsoft.com/office/powerpoint/2010/main" val="1324269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8DA5DA-158D-2E44-998A-1B560CE63FC0}"/>
              </a:ext>
            </a:extLst>
          </p:cNvPr>
          <p:cNvSpPr>
            <a:spLocks noGrp="1"/>
          </p:cNvSpPr>
          <p:nvPr>
            <p:ph type="title"/>
          </p:nvPr>
        </p:nvSpPr>
        <p:spPr>
          <a:xfrm>
            <a:off x="3217468" y="1752603"/>
            <a:ext cx="40364569" cy="636270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CBAAF7-F8AF-B814-ECFB-16D7DB6C343F}"/>
              </a:ext>
            </a:extLst>
          </p:cNvPr>
          <p:cNvSpPr>
            <a:spLocks noGrp="1"/>
          </p:cNvSpPr>
          <p:nvPr>
            <p:ph type="body" idx="1"/>
          </p:nvPr>
        </p:nvSpPr>
        <p:spPr>
          <a:xfrm>
            <a:off x="3217468" y="8763000"/>
            <a:ext cx="40364569"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B1E7C5-3A43-9330-EE2D-B2F4ADD3FF1A}"/>
              </a:ext>
            </a:extLst>
          </p:cNvPr>
          <p:cNvSpPr>
            <a:spLocks noGrp="1"/>
          </p:cNvSpPr>
          <p:nvPr>
            <p:ph type="dt" sz="half" idx="2"/>
          </p:nvPr>
        </p:nvSpPr>
        <p:spPr>
          <a:xfrm>
            <a:off x="3217465" y="30510483"/>
            <a:ext cx="10529888" cy="1752600"/>
          </a:xfrm>
          <a:prstGeom prst="rect">
            <a:avLst/>
          </a:prstGeom>
        </p:spPr>
        <p:txBody>
          <a:bodyPr vert="horz" lIns="91440" tIns="45720" rIns="91440" bIns="45720" rtlCol="0" anchor="ctr"/>
          <a:lstStyle>
            <a:lvl1pPr algn="l">
              <a:defRPr sz="4606">
                <a:solidFill>
                  <a:schemeClr val="tx1">
                    <a:tint val="82000"/>
                  </a:schemeClr>
                </a:solidFill>
              </a:defRPr>
            </a:lvl1pPr>
          </a:lstStyle>
          <a:p>
            <a:fld id="{EDC31F62-5C10-F344-A6D2-D6F7495AD645}" type="datetimeFigureOut">
              <a:rPr lang="en-US" smtClean="0"/>
              <a:t>11/11/24</a:t>
            </a:fld>
            <a:endParaRPr lang="en-US"/>
          </a:p>
        </p:txBody>
      </p:sp>
      <p:sp>
        <p:nvSpPr>
          <p:cNvPr id="5" name="Footer Placeholder 4">
            <a:extLst>
              <a:ext uri="{FF2B5EF4-FFF2-40B4-BE49-F238E27FC236}">
                <a16:creationId xmlns:a16="http://schemas.microsoft.com/office/drawing/2014/main" id="{1685799E-673B-1427-D8E9-31963612101B}"/>
              </a:ext>
            </a:extLst>
          </p:cNvPr>
          <p:cNvSpPr>
            <a:spLocks noGrp="1"/>
          </p:cNvSpPr>
          <p:nvPr>
            <p:ph type="ftr" sz="quarter" idx="3"/>
          </p:nvPr>
        </p:nvSpPr>
        <p:spPr>
          <a:xfrm>
            <a:off x="15502337" y="30510483"/>
            <a:ext cx="15794831" cy="1752600"/>
          </a:xfrm>
          <a:prstGeom prst="rect">
            <a:avLst/>
          </a:prstGeom>
        </p:spPr>
        <p:txBody>
          <a:bodyPr vert="horz" lIns="91440" tIns="45720" rIns="91440" bIns="45720" rtlCol="0" anchor="ctr"/>
          <a:lstStyle>
            <a:lvl1pPr algn="ctr">
              <a:defRPr sz="4606">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26ADA02-308F-FCA7-1728-78F1A3F78411}"/>
              </a:ext>
            </a:extLst>
          </p:cNvPr>
          <p:cNvSpPr>
            <a:spLocks noGrp="1"/>
          </p:cNvSpPr>
          <p:nvPr>
            <p:ph type="sldNum" sz="quarter" idx="4"/>
          </p:nvPr>
        </p:nvSpPr>
        <p:spPr>
          <a:xfrm>
            <a:off x="33052147" y="30510483"/>
            <a:ext cx="10529888" cy="1752600"/>
          </a:xfrm>
          <a:prstGeom prst="rect">
            <a:avLst/>
          </a:prstGeom>
        </p:spPr>
        <p:txBody>
          <a:bodyPr vert="horz" lIns="91440" tIns="45720" rIns="91440" bIns="45720" rtlCol="0" anchor="ctr"/>
          <a:lstStyle>
            <a:lvl1pPr algn="r">
              <a:defRPr sz="4606">
                <a:solidFill>
                  <a:schemeClr val="tx1">
                    <a:tint val="82000"/>
                  </a:schemeClr>
                </a:solidFill>
              </a:defRPr>
            </a:lvl1pPr>
          </a:lstStyle>
          <a:p>
            <a:fld id="{BAA01F43-5C98-3A4B-A322-168650BDFC81}" type="slidenum">
              <a:rPr lang="en-US" smtClean="0"/>
              <a:t>‹Nr.›</a:t>
            </a:fld>
            <a:endParaRPr lang="en-US"/>
          </a:p>
        </p:txBody>
      </p:sp>
    </p:spTree>
    <p:extLst>
      <p:ext uri="{BB962C8B-B14F-4D97-AF65-F5344CB8AC3E}">
        <p14:creationId xmlns:p14="http://schemas.microsoft.com/office/powerpoint/2010/main" val="3006768747"/>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Lst>
  <p:txStyles>
    <p:titleStyle>
      <a:lvl1pPr algn="l" defTabSz="3509695" rtl="0" eaLnBrk="1" latinLnBrk="0" hangingPunct="1">
        <a:lnSpc>
          <a:spcPct val="90000"/>
        </a:lnSpc>
        <a:spcBef>
          <a:spcPct val="0"/>
        </a:spcBef>
        <a:buNone/>
        <a:defRPr sz="16887" kern="1200">
          <a:solidFill>
            <a:schemeClr val="tx1"/>
          </a:solidFill>
          <a:latin typeface="+mj-lt"/>
          <a:ea typeface="+mj-ea"/>
          <a:cs typeface="+mj-cs"/>
        </a:defRPr>
      </a:lvl1pPr>
    </p:titleStyle>
    <p:bodyStyle>
      <a:lvl1pPr marL="877425" indent="-877425" algn="l" defTabSz="3509695" rtl="0" eaLnBrk="1" latinLnBrk="0" hangingPunct="1">
        <a:lnSpc>
          <a:spcPct val="90000"/>
        </a:lnSpc>
        <a:spcBef>
          <a:spcPts val="3838"/>
        </a:spcBef>
        <a:buFont typeface="Arial" panose="020B0604020202020204" pitchFamily="34" charset="0"/>
        <a:buChar char="•"/>
        <a:defRPr sz="10747" kern="1200">
          <a:solidFill>
            <a:schemeClr val="tx1"/>
          </a:solidFill>
          <a:latin typeface="+mn-lt"/>
          <a:ea typeface="+mn-ea"/>
          <a:cs typeface="+mn-cs"/>
        </a:defRPr>
      </a:lvl1pPr>
      <a:lvl2pPr marL="2632272" indent="-877425" algn="l" defTabSz="3509695" rtl="0" eaLnBrk="1" latinLnBrk="0" hangingPunct="1">
        <a:lnSpc>
          <a:spcPct val="90000"/>
        </a:lnSpc>
        <a:spcBef>
          <a:spcPts val="1919"/>
        </a:spcBef>
        <a:buFont typeface="Arial" panose="020B0604020202020204" pitchFamily="34" charset="0"/>
        <a:buChar char="•"/>
        <a:defRPr sz="9211" kern="1200">
          <a:solidFill>
            <a:schemeClr val="tx1"/>
          </a:solidFill>
          <a:latin typeface="+mn-lt"/>
          <a:ea typeface="+mn-ea"/>
          <a:cs typeface="+mn-cs"/>
        </a:defRPr>
      </a:lvl2pPr>
      <a:lvl3pPr marL="4387121" indent="-877425" algn="l" defTabSz="3509695" rtl="0" eaLnBrk="1" latinLnBrk="0" hangingPunct="1">
        <a:lnSpc>
          <a:spcPct val="90000"/>
        </a:lnSpc>
        <a:spcBef>
          <a:spcPts val="1919"/>
        </a:spcBef>
        <a:buFont typeface="Arial" panose="020B0604020202020204" pitchFamily="34" charset="0"/>
        <a:buChar char="•"/>
        <a:defRPr sz="7677" kern="1200">
          <a:solidFill>
            <a:schemeClr val="tx1"/>
          </a:solidFill>
          <a:latin typeface="+mn-lt"/>
          <a:ea typeface="+mn-ea"/>
          <a:cs typeface="+mn-cs"/>
        </a:defRPr>
      </a:lvl3pPr>
      <a:lvl4pPr marL="6141970" indent="-877425" algn="l" defTabSz="3509695" rtl="0" eaLnBrk="1" latinLnBrk="0" hangingPunct="1">
        <a:lnSpc>
          <a:spcPct val="90000"/>
        </a:lnSpc>
        <a:spcBef>
          <a:spcPts val="1919"/>
        </a:spcBef>
        <a:buFont typeface="Arial" panose="020B0604020202020204" pitchFamily="34" charset="0"/>
        <a:buChar char="•"/>
        <a:defRPr sz="6909" kern="1200">
          <a:solidFill>
            <a:schemeClr val="tx1"/>
          </a:solidFill>
          <a:latin typeface="+mn-lt"/>
          <a:ea typeface="+mn-ea"/>
          <a:cs typeface="+mn-cs"/>
        </a:defRPr>
      </a:lvl4pPr>
      <a:lvl5pPr marL="7896818" indent="-877425" algn="l" defTabSz="3509695" rtl="0" eaLnBrk="1" latinLnBrk="0" hangingPunct="1">
        <a:lnSpc>
          <a:spcPct val="90000"/>
        </a:lnSpc>
        <a:spcBef>
          <a:spcPts val="1919"/>
        </a:spcBef>
        <a:buFont typeface="Arial" panose="020B0604020202020204" pitchFamily="34" charset="0"/>
        <a:buChar char="•"/>
        <a:defRPr sz="6909" kern="1200">
          <a:solidFill>
            <a:schemeClr val="tx1"/>
          </a:solidFill>
          <a:latin typeface="+mn-lt"/>
          <a:ea typeface="+mn-ea"/>
          <a:cs typeface="+mn-cs"/>
        </a:defRPr>
      </a:lvl5pPr>
      <a:lvl6pPr marL="9651667" indent="-877425" algn="l" defTabSz="3509695" rtl="0" eaLnBrk="1" latinLnBrk="0" hangingPunct="1">
        <a:lnSpc>
          <a:spcPct val="90000"/>
        </a:lnSpc>
        <a:spcBef>
          <a:spcPts val="1919"/>
        </a:spcBef>
        <a:buFont typeface="Arial" panose="020B0604020202020204" pitchFamily="34" charset="0"/>
        <a:buChar char="•"/>
        <a:defRPr sz="6909" kern="1200">
          <a:solidFill>
            <a:schemeClr val="tx1"/>
          </a:solidFill>
          <a:latin typeface="+mn-lt"/>
          <a:ea typeface="+mn-ea"/>
          <a:cs typeface="+mn-cs"/>
        </a:defRPr>
      </a:lvl6pPr>
      <a:lvl7pPr marL="11406514" indent="-877425" algn="l" defTabSz="3509695" rtl="0" eaLnBrk="1" latinLnBrk="0" hangingPunct="1">
        <a:lnSpc>
          <a:spcPct val="90000"/>
        </a:lnSpc>
        <a:spcBef>
          <a:spcPts val="1919"/>
        </a:spcBef>
        <a:buFont typeface="Arial" panose="020B0604020202020204" pitchFamily="34" charset="0"/>
        <a:buChar char="•"/>
        <a:defRPr sz="6909" kern="1200">
          <a:solidFill>
            <a:schemeClr val="tx1"/>
          </a:solidFill>
          <a:latin typeface="+mn-lt"/>
          <a:ea typeface="+mn-ea"/>
          <a:cs typeface="+mn-cs"/>
        </a:defRPr>
      </a:lvl7pPr>
      <a:lvl8pPr marL="13161363" indent="-877425" algn="l" defTabSz="3509695" rtl="0" eaLnBrk="1" latinLnBrk="0" hangingPunct="1">
        <a:lnSpc>
          <a:spcPct val="90000"/>
        </a:lnSpc>
        <a:spcBef>
          <a:spcPts val="1919"/>
        </a:spcBef>
        <a:buFont typeface="Arial" panose="020B0604020202020204" pitchFamily="34" charset="0"/>
        <a:buChar char="•"/>
        <a:defRPr sz="6909" kern="1200">
          <a:solidFill>
            <a:schemeClr val="tx1"/>
          </a:solidFill>
          <a:latin typeface="+mn-lt"/>
          <a:ea typeface="+mn-ea"/>
          <a:cs typeface="+mn-cs"/>
        </a:defRPr>
      </a:lvl8pPr>
      <a:lvl9pPr marL="14916213" indent="-877425" algn="l" defTabSz="3509695" rtl="0" eaLnBrk="1" latinLnBrk="0" hangingPunct="1">
        <a:lnSpc>
          <a:spcPct val="90000"/>
        </a:lnSpc>
        <a:spcBef>
          <a:spcPts val="1919"/>
        </a:spcBef>
        <a:buFont typeface="Arial" panose="020B0604020202020204" pitchFamily="34" charset="0"/>
        <a:buChar char="•"/>
        <a:defRPr sz="6909" kern="1200">
          <a:solidFill>
            <a:schemeClr val="tx1"/>
          </a:solidFill>
          <a:latin typeface="+mn-lt"/>
          <a:ea typeface="+mn-ea"/>
          <a:cs typeface="+mn-cs"/>
        </a:defRPr>
      </a:lvl9pPr>
    </p:bodyStyle>
    <p:otherStyle>
      <a:defPPr>
        <a:defRPr lang="en-US"/>
      </a:defPPr>
      <a:lvl1pPr marL="0" algn="l" defTabSz="3509695" rtl="0" eaLnBrk="1" latinLnBrk="0" hangingPunct="1">
        <a:defRPr sz="6909" kern="1200">
          <a:solidFill>
            <a:schemeClr val="tx1"/>
          </a:solidFill>
          <a:latin typeface="+mn-lt"/>
          <a:ea typeface="+mn-ea"/>
          <a:cs typeface="+mn-cs"/>
        </a:defRPr>
      </a:lvl1pPr>
      <a:lvl2pPr marL="1754849" algn="l" defTabSz="3509695" rtl="0" eaLnBrk="1" latinLnBrk="0" hangingPunct="1">
        <a:defRPr sz="6909" kern="1200">
          <a:solidFill>
            <a:schemeClr val="tx1"/>
          </a:solidFill>
          <a:latin typeface="+mn-lt"/>
          <a:ea typeface="+mn-ea"/>
          <a:cs typeface="+mn-cs"/>
        </a:defRPr>
      </a:lvl2pPr>
      <a:lvl3pPr marL="3509695" algn="l" defTabSz="3509695" rtl="0" eaLnBrk="1" latinLnBrk="0" hangingPunct="1">
        <a:defRPr sz="6909" kern="1200">
          <a:solidFill>
            <a:schemeClr val="tx1"/>
          </a:solidFill>
          <a:latin typeface="+mn-lt"/>
          <a:ea typeface="+mn-ea"/>
          <a:cs typeface="+mn-cs"/>
        </a:defRPr>
      </a:lvl3pPr>
      <a:lvl4pPr marL="5264546" algn="l" defTabSz="3509695" rtl="0" eaLnBrk="1" latinLnBrk="0" hangingPunct="1">
        <a:defRPr sz="6909" kern="1200">
          <a:solidFill>
            <a:schemeClr val="tx1"/>
          </a:solidFill>
          <a:latin typeface="+mn-lt"/>
          <a:ea typeface="+mn-ea"/>
          <a:cs typeface="+mn-cs"/>
        </a:defRPr>
      </a:lvl4pPr>
      <a:lvl5pPr marL="7019393" algn="l" defTabSz="3509695" rtl="0" eaLnBrk="1" latinLnBrk="0" hangingPunct="1">
        <a:defRPr sz="6909" kern="1200">
          <a:solidFill>
            <a:schemeClr val="tx1"/>
          </a:solidFill>
          <a:latin typeface="+mn-lt"/>
          <a:ea typeface="+mn-ea"/>
          <a:cs typeface="+mn-cs"/>
        </a:defRPr>
      </a:lvl5pPr>
      <a:lvl6pPr marL="8774242" algn="l" defTabSz="3509695" rtl="0" eaLnBrk="1" latinLnBrk="0" hangingPunct="1">
        <a:defRPr sz="6909" kern="1200">
          <a:solidFill>
            <a:schemeClr val="tx1"/>
          </a:solidFill>
          <a:latin typeface="+mn-lt"/>
          <a:ea typeface="+mn-ea"/>
          <a:cs typeface="+mn-cs"/>
        </a:defRPr>
      </a:lvl6pPr>
      <a:lvl7pPr marL="10529091" algn="l" defTabSz="3509695" rtl="0" eaLnBrk="1" latinLnBrk="0" hangingPunct="1">
        <a:defRPr sz="6909" kern="1200">
          <a:solidFill>
            <a:schemeClr val="tx1"/>
          </a:solidFill>
          <a:latin typeface="+mn-lt"/>
          <a:ea typeface="+mn-ea"/>
          <a:cs typeface="+mn-cs"/>
        </a:defRPr>
      </a:lvl7pPr>
      <a:lvl8pPr marL="12283938" algn="l" defTabSz="3509695" rtl="0" eaLnBrk="1" latinLnBrk="0" hangingPunct="1">
        <a:defRPr sz="6909" kern="1200">
          <a:solidFill>
            <a:schemeClr val="tx1"/>
          </a:solidFill>
          <a:latin typeface="+mn-lt"/>
          <a:ea typeface="+mn-ea"/>
          <a:cs typeface="+mn-cs"/>
        </a:defRPr>
      </a:lvl8pPr>
      <a:lvl9pPr marL="14038788" algn="l" defTabSz="3509695" rtl="0" eaLnBrk="1" latinLnBrk="0" hangingPunct="1">
        <a:defRPr sz="69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emf"/><Relationship Id="rId18" Type="http://schemas.openxmlformats.org/officeDocument/2006/relationships/image" Target="../media/image17.png"/><Relationship Id="rId26" Type="http://schemas.openxmlformats.org/officeDocument/2006/relationships/image" Target="../media/image23.emf"/><Relationship Id="rId3" Type="http://schemas.openxmlformats.org/officeDocument/2006/relationships/image" Target="../media/image2.png"/><Relationship Id="rId21" Type="http://schemas.openxmlformats.org/officeDocument/2006/relationships/image" Target="../media/image18.png"/><Relationship Id="rId7" Type="http://schemas.openxmlformats.org/officeDocument/2006/relationships/image" Target="../media/image6.png"/><Relationship Id="rId12" Type="http://schemas.openxmlformats.org/officeDocument/2006/relationships/image" Target="../media/image11.emf"/><Relationship Id="rId17" Type="http://schemas.openxmlformats.org/officeDocument/2006/relationships/image" Target="../media/image16.png"/><Relationship Id="rId25" Type="http://schemas.openxmlformats.org/officeDocument/2006/relationships/image" Target="../media/image22.emf"/><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hyperlink" Target="mailto:anahita.Oveisi@mail.mcgill.ca" TargetMode="External"/><Relationship Id="rId29" Type="http://schemas.openxmlformats.org/officeDocument/2006/relationships/image" Target="../media/image26.emf"/><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emf"/><Relationship Id="rId24" Type="http://schemas.openxmlformats.org/officeDocument/2006/relationships/image" Target="../media/image21.emf"/><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0.emf"/><Relationship Id="rId28" Type="http://schemas.openxmlformats.org/officeDocument/2006/relationships/image" Target="../media/image25.emf"/><Relationship Id="rId10" Type="http://schemas.openxmlformats.org/officeDocument/2006/relationships/image" Target="../media/image9.emf"/><Relationship Id="rId19" Type="http://schemas.openxmlformats.org/officeDocument/2006/relationships/hyperlink" Target="mailto:Luda.diatchenko@mcgill.ca" TargetMode="External"/><Relationship Id="rId31" Type="http://schemas.openxmlformats.org/officeDocument/2006/relationships/image" Target="../media/image28.png"/><Relationship Id="rId4" Type="http://schemas.openxmlformats.org/officeDocument/2006/relationships/image" Target="../media/image3.png"/><Relationship Id="rId9" Type="http://schemas.openxmlformats.org/officeDocument/2006/relationships/image" Target="../media/image8.emf"/><Relationship Id="rId14" Type="http://schemas.openxmlformats.org/officeDocument/2006/relationships/image" Target="../media/image13.png"/><Relationship Id="rId22" Type="http://schemas.openxmlformats.org/officeDocument/2006/relationships/image" Target="../media/image19.emf"/><Relationship Id="rId27" Type="http://schemas.openxmlformats.org/officeDocument/2006/relationships/image" Target="../media/image24.emf"/><Relationship Id="rId30"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Rounded Corners 38"/>
          <p:cNvSpPr/>
          <p:nvPr/>
        </p:nvSpPr>
        <p:spPr>
          <a:xfrm>
            <a:off x="565827" y="6720411"/>
            <a:ext cx="10604289" cy="14484530"/>
          </a:xfrm>
          <a:prstGeom prst="roundRect">
            <a:avLst>
              <a:gd name="adj" fmla="val 1711"/>
            </a:avLst>
          </a:prstGeom>
          <a:solidFill>
            <a:srgbClr val="CDC1D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9599">
              <a:latin typeface="Georgia" panose="02040502050405020303" pitchFamily="18" charset="0"/>
            </a:endParaRPr>
          </a:p>
        </p:txBody>
      </p:sp>
      <p:sp>
        <p:nvSpPr>
          <p:cNvPr id="47" name="TextBox 46"/>
          <p:cNvSpPr txBox="1"/>
          <p:nvPr/>
        </p:nvSpPr>
        <p:spPr>
          <a:xfrm>
            <a:off x="663360" y="6825747"/>
            <a:ext cx="9144000" cy="584647"/>
          </a:xfrm>
          <a:prstGeom prst="rect">
            <a:avLst/>
          </a:prstGeom>
          <a:noFill/>
        </p:spPr>
        <p:txBody>
          <a:bodyPr wrap="square" rtlCol="0">
            <a:spAutoFit/>
          </a:bodyPr>
          <a:lstStyle>
            <a:defPPr>
              <a:defRPr kern="1200"/>
            </a:defPPr>
          </a:lstStyle>
          <a:p>
            <a:r>
              <a:rPr lang="en-US" sz="3199" b="1" dirty="0">
                <a:solidFill>
                  <a:srgbClr val="2E233B"/>
                </a:solidFill>
                <a:latin typeface="Georgia" panose="02040502050405020303" pitchFamily="18" charset="0"/>
              </a:rPr>
              <a:t>Introduction</a:t>
            </a:r>
          </a:p>
        </p:txBody>
      </p:sp>
      <p:sp>
        <p:nvSpPr>
          <p:cNvPr id="114" name="Rectangle: Rounded Corners 42">
            <a:extLst>
              <a:ext uri="{FF2B5EF4-FFF2-40B4-BE49-F238E27FC236}">
                <a16:creationId xmlns:a16="http://schemas.microsoft.com/office/drawing/2014/main" id="{381EB129-E2CC-7C26-BCCF-A520CD28EA2F}"/>
              </a:ext>
            </a:extLst>
          </p:cNvPr>
          <p:cNvSpPr/>
          <p:nvPr/>
        </p:nvSpPr>
        <p:spPr>
          <a:xfrm>
            <a:off x="520322" y="21650692"/>
            <a:ext cx="22504715" cy="10790633"/>
          </a:xfrm>
          <a:prstGeom prst="roundRect">
            <a:avLst>
              <a:gd name="adj" fmla="val 2004"/>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9599">
              <a:latin typeface="Georgia" panose="02040502050405020303" pitchFamily="18" charset="0"/>
            </a:endParaRPr>
          </a:p>
        </p:txBody>
      </p:sp>
      <p:sp>
        <p:nvSpPr>
          <p:cNvPr id="72" name="Rectangle 71"/>
          <p:cNvSpPr/>
          <p:nvPr/>
        </p:nvSpPr>
        <p:spPr>
          <a:xfrm>
            <a:off x="520322" y="640761"/>
            <a:ext cx="45742478" cy="5545046"/>
          </a:xfrm>
          <a:prstGeom prst="rect">
            <a:avLst/>
          </a:prstGeom>
          <a:solidFill>
            <a:srgbClr val="CDC1DB"/>
          </a:solidFill>
          <a:ln>
            <a:noFill/>
          </a:ln>
        </p:spPr>
        <p:style>
          <a:lnRef idx="2">
            <a:schemeClr val="accent1">
              <a:shade val="50000"/>
            </a:schemeClr>
          </a:lnRef>
          <a:fillRef idx="1">
            <a:schemeClr val="accent1"/>
          </a:fillRef>
          <a:effectRef idx="0">
            <a:schemeClr val="accent1"/>
          </a:effectRef>
          <a:fontRef idx="minor">
            <a:schemeClr val="lt1"/>
          </a:fontRef>
        </p:style>
        <p:txBody>
          <a:bodyPr lIns="128016" tIns="64008" rIns="128016" bIns="64008" rtlCol="0" anchor="ctr"/>
          <a:lstStyle>
            <a:defPPr>
              <a:defRPr kern="1200"/>
            </a:defPPr>
          </a:lstStyle>
          <a:p>
            <a:pPr algn="ctr"/>
            <a:endParaRPr lang="en-US" sz="1799" dirty="0">
              <a:latin typeface="Georgia" panose="02040502050405020303" pitchFamily="18" charset="0"/>
            </a:endParaRPr>
          </a:p>
        </p:txBody>
      </p:sp>
      <p:sp>
        <p:nvSpPr>
          <p:cNvPr id="33" name="Rectángulo 11">
            <a:extLst>
              <a:ext uri="{FF2B5EF4-FFF2-40B4-BE49-F238E27FC236}">
                <a16:creationId xmlns:a16="http://schemas.microsoft.com/office/drawing/2014/main" id="{E124B25B-D2E1-DA23-38EE-4A4A74ABC5A6}"/>
              </a:ext>
            </a:extLst>
          </p:cNvPr>
          <p:cNvSpPr/>
          <p:nvPr/>
        </p:nvSpPr>
        <p:spPr>
          <a:xfrm>
            <a:off x="696928" y="7472482"/>
            <a:ext cx="5599998" cy="6555641"/>
          </a:xfrm>
          <a:prstGeom prst="rect">
            <a:avLst/>
          </a:prstGeom>
        </p:spPr>
        <p:txBody>
          <a:bodyPr wrap="square">
            <a:spAutoFit/>
          </a:bodyPr>
          <a:lstStyle/>
          <a:p>
            <a:pPr algn="just"/>
            <a:r>
              <a:rPr lang="en-US" sz="2800" dirty="0">
                <a:latin typeface="Georgia" panose="02040502050405020303" pitchFamily="18" charset="0"/>
                <a:ea typeface="Calibri" panose="020F0502020204030204" pitchFamily="34" charset="0"/>
              </a:rPr>
              <a:t>Post-operative pain is a primary concern of patients undergoing surgical procedures and presents major challenges for patients and clinicians. Over-the-counter analgesics like non-steroidal anti-inflammatory drugs (NSAIDs) are widely used for acute pain management. However, recent findings suggest that the inhibition of the inflammatory response in an acute pain state increases the odds of developing chronic pain</a:t>
            </a:r>
            <a:r>
              <a:rPr lang="en-US" sz="2800" baseline="30000" dirty="0">
                <a:latin typeface="Georgia" panose="02040502050405020303" pitchFamily="18" charset="0"/>
                <a:ea typeface="Calibri" panose="020F0502020204030204" pitchFamily="34" charset="0"/>
              </a:rPr>
              <a:t>1</a:t>
            </a:r>
            <a:r>
              <a:rPr lang="en-US" sz="2800" dirty="0">
                <a:latin typeface="Georgia" panose="02040502050405020303" pitchFamily="18" charset="0"/>
                <a:ea typeface="Calibri" panose="020F0502020204030204" pitchFamily="34" charset="0"/>
              </a:rPr>
              <a:t>. </a:t>
            </a:r>
          </a:p>
          <a:p>
            <a:pPr algn="just"/>
            <a:r>
              <a:rPr lang="en-US" sz="2800" dirty="0">
                <a:latin typeface="Georgia" panose="02040502050405020303" pitchFamily="18" charset="0"/>
                <a:ea typeface="Calibri" panose="020F0502020204030204" pitchFamily="34" charset="0"/>
              </a:rPr>
              <a:t> </a:t>
            </a:r>
          </a:p>
        </p:txBody>
      </p:sp>
      <p:sp>
        <p:nvSpPr>
          <p:cNvPr id="101" name="Rectangle: Rounded Corners 42">
            <a:extLst>
              <a:ext uri="{FF2B5EF4-FFF2-40B4-BE49-F238E27FC236}">
                <a16:creationId xmlns:a16="http://schemas.microsoft.com/office/drawing/2014/main" id="{4CF196F7-CFE7-A9D3-70DE-80EB2D9D8650}"/>
              </a:ext>
            </a:extLst>
          </p:cNvPr>
          <p:cNvSpPr/>
          <p:nvPr/>
        </p:nvSpPr>
        <p:spPr>
          <a:xfrm>
            <a:off x="35063483" y="21701116"/>
            <a:ext cx="11156744" cy="4541042"/>
          </a:xfrm>
          <a:prstGeom prst="roundRect">
            <a:avLst>
              <a:gd name="adj" fmla="val 2004"/>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endParaRPr lang="en-US" sz="2800" dirty="0">
              <a:latin typeface="Georgia" panose="02040502050405020303" pitchFamily="18" charset="0"/>
            </a:endParaRPr>
          </a:p>
        </p:txBody>
      </p:sp>
      <p:sp>
        <p:nvSpPr>
          <p:cNvPr id="85" name="TextBox 84">
            <a:extLst>
              <a:ext uri="{FF2B5EF4-FFF2-40B4-BE49-F238E27FC236}">
                <a16:creationId xmlns:a16="http://schemas.microsoft.com/office/drawing/2014/main" id="{2F9F16DD-B1FB-447B-BA78-9201D1B2D897}"/>
              </a:ext>
            </a:extLst>
          </p:cNvPr>
          <p:cNvSpPr txBox="1"/>
          <p:nvPr/>
        </p:nvSpPr>
        <p:spPr>
          <a:xfrm>
            <a:off x="35121084" y="21818760"/>
            <a:ext cx="9144000" cy="584647"/>
          </a:xfrm>
          <a:prstGeom prst="rect">
            <a:avLst/>
          </a:prstGeom>
          <a:noFill/>
        </p:spPr>
        <p:txBody>
          <a:bodyPr wrap="square" rtlCol="0">
            <a:spAutoFit/>
          </a:bodyPr>
          <a:lstStyle>
            <a:defPPr>
              <a:defRPr kern="1200"/>
            </a:defPPr>
          </a:lstStyle>
          <a:p>
            <a:r>
              <a:rPr lang="en-US" sz="3199" b="1" dirty="0">
                <a:solidFill>
                  <a:srgbClr val="2E233B"/>
                </a:solidFill>
                <a:latin typeface="Georgia" panose="02040502050405020303" pitchFamily="18" charset="0"/>
              </a:rPr>
              <a:t>Acknowledgement</a:t>
            </a:r>
          </a:p>
        </p:txBody>
      </p:sp>
      <p:sp>
        <p:nvSpPr>
          <p:cNvPr id="102" name="Rectángulo 11">
            <a:extLst>
              <a:ext uri="{FF2B5EF4-FFF2-40B4-BE49-F238E27FC236}">
                <a16:creationId xmlns:a16="http://schemas.microsoft.com/office/drawing/2014/main" id="{CAF8061B-14BE-B25E-DBF3-ED92246D4482}"/>
              </a:ext>
            </a:extLst>
          </p:cNvPr>
          <p:cNvSpPr/>
          <p:nvPr/>
        </p:nvSpPr>
        <p:spPr>
          <a:xfrm>
            <a:off x="665054" y="12913883"/>
            <a:ext cx="10058121" cy="7656711"/>
          </a:xfrm>
          <a:prstGeom prst="rect">
            <a:avLst/>
          </a:prstGeom>
        </p:spPr>
        <p:txBody>
          <a:bodyPr wrap="square">
            <a:spAutoFit/>
          </a:bodyPr>
          <a:lstStyle/>
          <a:p>
            <a:endParaRPr lang="en-US" sz="2800" dirty="0">
              <a:latin typeface="Georgia" panose="02040502050405020303" pitchFamily="18" charset="0"/>
              <a:ea typeface="Calibri" panose="020F0502020204030204" pitchFamily="34" charset="0"/>
            </a:endParaRPr>
          </a:p>
          <a:p>
            <a:endParaRPr lang="en-US" sz="2800" dirty="0">
              <a:latin typeface="Georgia" panose="02040502050405020303" pitchFamily="18" charset="0"/>
              <a:ea typeface="Calibri" panose="020F0502020204030204" pitchFamily="34" charset="0"/>
            </a:endParaRPr>
          </a:p>
          <a:p>
            <a:pPr algn="r"/>
            <a:endParaRPr lang="en-US" sz="2800" dirty="0">
              <a:latin typeface="Georgia" panose="02040502050405020303" pitchFamily="18" charset="0"/>
              <a:ea typeface="Calibri" panose="020F0502020204030204" pitchFamily="34" charset="0"/>
            </a:endParaRPr>
          </a:p>
          <a:p>
            <a:pPr algn="ctr"/>
            <a:r>
              <a:rPr lang="en-US" sz="2800" dirty="0">
                <a:latin typeface="Georgia" panose="02040502050405020303" pitchFamily="18" charset="0"/>
                <a:ea typeface="Calibri" panose="020F0502020204030204" pitchFamily="34" charset="0"/>
              </a:rPr>
              <a:t>                                      								                            </a:t>
            </a:r>
          </a:p>
          <a:p>
            <a:pPr algn="just">
              <a:lnSpc>
                <a:spcPct val="115000"/>
              </a:lnSpc>
              <a:spcAft>
                <a:spcPts val="800"/>
              </a:spcAft>
            </a:pPr>
            <a:r>
              <a:rPr lang="en-US" sz="2800" dirty="0">
                <a:latin typeface="Georgia" panose="02040502050405020303" pitchFamily="18" charset="0"/>
                <a:ea typeface="Calibri" panose="020F0502020204030204" pitchFamily="34" charset="0"/>
                <a:cs typeface="Arial" panose="020B0604020202020204" pitchFamily="34" charset="0"/>
              </a:rPr>
              <a:t>Conditioned Serum (CS) has been shown to be effective in treating different</a:t>
            </a:r>
            <a:r>
              <a:rPr lang="en-CA" sz="2800" dirty="0">
                <a:latin typeface="Georgia" panose="02040502050405020303" pitchFamily="18" charset="0"/>
                <a:ea typeface="Calibri" panose="020F0502020204030204" pitchFamily="34" charset="0"/>
                <a:cs typeface="Arial" panose="020B0604020202020204" pitchFamily="34" charset="0"/>
              </a:rPr>
              <a:t> </a:t>
            </a:r>
            <a:r>
              <a:rPr lang="en-US" sz="2800" dirty="0">
                <a:latin typeface="Georgia" panose="02040502050405020303" pitchFamily="18" charset="0"/>
                <a:ea typeface="Calibri" panose="020F0502020204030204" pitchFamily="34" charset="0"/>
                <a:cs typeface="Arial" panose="020B0604020202020204" pitchFamily="34" charset="0"/>
              </a:rPr>
              <a:t>pain disorders such as osteoarthritis (OA)</a:t>
            </a:r>
            <a:r>
              <a:rPr lang="en-US" sz="2800" baseline="30000" dirty="0">
                <a:latin typeface="Georgia" panose="02040502050405020303" pitchFamily="18" charset="0"/>
                <a:ea typeface="Calibri" panose="020F0502020204030204" pitchFamily="34" charset="0"/>
                <a:cs typeface="Arial" panose="020B0604020202020204" pitchFamily="34" charset="0"/>
              </a:rPr>
              <a:t>2</a:t>
            </a:r>
            <a:r>
              <a:rPr lang="en-US" sz="2800" dirty="0">
                <a:latin typeface="Georgia" panose="02040502050405020303" pitchFamily="18" charset="0"/>
                <a:ea typeface="Calibri" panose="020F0502020204030204" pitchFamily="34" charset="0"/>
                <a:cs typeface="Arial" panose="020B0604020202020204" pitchFamily="34" charset="0"/>
              </a:rPr>
              <a:t>, trigeminal neuralgia</a:t>
            </a:r>
            <a:r>
              <a:rPr lang="en-US" sz="2800" baseline="30000" dirty="0">
                <a:latin typeface="Georgia" panose="02040502050405020303" pitchFamily="18" charset="0"/>
                <a:ea typeface="Calibri" panose="020F0502020204030204" pitchFamily="34" charset="0"/>
                <a:cs typeface="Arial" panose="020B0604020202020204" pitchFamily="34" charset="0"/>
              </a:rPr>
              <a:t>3</a:t>
            </a:r>
            <a:r>
              <a:rPr lang="en-US" sz="2800" dirty="0">
                <a:latin typeface="Georgia" panose="02040502050405020303" pitchFamily="18" charset="0"/>
                <a:ea typeface="Calibri" panose="020F0502020204030204" pitchFamily="34" charset="0"/>
                <a:cs typeface="Arial" panose="020B0604020202020204" pitchFamily="34" charset="0"/>
              </a:rPr>
              <a:t>, and neuropathic spine disease</a:t>
            </a:r>
            <a:r>
              <a:rPr lang="en-US" sz="2800" baseline="30000" dirty="0">
                <a:latin typeface="Georgia" panose="02040502050405020303" pitchFamily="18" charset="0"/>
                <a:ea typeface="Calibri" panose="020F0502020204030204" pitchFamily="34" charset="0"/>
                <a:cs typeface="Arial" panose="020B0604020202020204" pitchFamily="34" charset="0"/>
              </a:rPr>
              <a:t>4</a:t>
            </a:r>
            <a:r>
              <a:rPr lang="en-US" sz="2800" dirty="0">
                <a:latin typeface="Georgia" panose="02040502050405020303" pitchFamily="18" charset="0"/>
                <a:ea typeface="Calibri" panose="020F0502020204030204" pitchFamily="34" charset="0"/>
                <a:cs typeface="Arial" panose="020B0604020202020204" pitchFamily="34" charset="0"/>
              </a:rPr>
              <a:t>. The</a:t>
            </a:r>
            <a:r>
              <a:rPr lang="en-CA" sz="2800" dirty="0">
                <a:latin typeface="Georgia" panose="02040502050405020303" pitchFamily="18" charset="0"/>
                <a:ea typeface="Calibri" panose="020F0502020204030204" pitchFamily="34" charset="0"/>
                <a:cs typeface="Arial" panose="020B0604020202020204" pitchFamily="34" charset="0"/>
              </a:rPr>
              <a:t> </a:t>
            </a:r>
            <a:r>
              <a:rPr lang="en-US" sz="2800" dirty="0">
                <a:latin typeface="Georgia" panose="02040502050405020303" pitchFamily="18" charset="0"/>
                <a:ea typeface="Calibri" panose="020F0502020204030204" pitchFamily="34" charset="0"/>
                <a:cs typeface="Arial" panose="020B0604020202020204" pitchFamily="34" charset="0"/>
              </a:rPr>
              <a:t>analgesic effect and the acceleration of tissue regeneration via CS have been attributed to the enriched</a:t>
            </a:r>
            <a:r>
              <a:rPr lang="en-CA" sz="2800" dirty="0">
                <a:latin typeface="Georgia" panose="02040502050405020303" pitchFamily="18" charset="0"/>
                <a:ea typeface="Calibri" panose="020F0502020204030204" pitchFamily="34" charset="0"/>
                <a:cs typeface="Arial" panose="020B0604020202020204" pitchFamily="34" charset="0"/>
              </a:rPr>
              <a:t> </a:t>
            </a:r>
            <a:r>
              <a:rPr lang="en-US" sz="2800" dirty="0">
                <a:latin typeface="Georgia" panose="02040502050405020303" pitchFamily="18" charset="0"/>
                <a:ea typeface="Calibri" panose="020F0502020204030204" pitchFamily="34" charset="0"/>
                <a:cs typeface="Arial" panose="020B0604020202020204" pitchFamily="34" charset="0"/>
              </a:rPr>
              <a:t>concentration of anti-inflammatory components such as IL-1Ra, IL-4 and IL-10 and growth factors such</a:t>
            </a:r>
            <a:r>
              <a:rPr lang="en-CA" sz="2800" dirty="0">
                <a:latin typeface="Georgia" panose="02040502050405020303" pitchFamily="18" charset="0"/>
                <a:ea typeface="Calibri" panose="020F0502020204030204" pitchFamily="34" charset="0"/>
                <a:cs typeface="Arial" panose="020B0604020202020204" pitchFamily="34" charset="0"/>
              </a:rPr>
              <a:t> </a:t>
            </a:r>
            <a:r>
              <a:rPr lang="en-US" sz="2800" dirty="0">
                <a:latin typeface="Georgia" panose="02040502050405020303" pitchFamily="18" charset="0"/>
                <a:ea typeface="Calibri" panose="020F0502020204030204" pitchFamily="34" charset="0"/>
                <a:cs typeface="Arial" panose="020B0604020202020204" pitchFamily="34" charset="0"/>
              </a:rPr>
              <a:t>as TGF-beta</a:t>
            </a:r>
            <a:r>
              <a:rPr lang="en-US" sz="2800" baseline="30000" dirty="0">
                <a:latin typeface="Georgia" panose="02040502050405020303" pitchFamily="18" charset="0"/>
                <a:ea typeface="Calibri" panose="020F0502020204030204" pitchFamily="34" charset="0"/>
                <a:cs typeface="Arial" panose="020B0604020202020204" pitchFamily="34" charset="0"/>
              </a:rPr>
              <a:t>5</a:t>
            </a:r>
            <a:r>
              <a:rPr lang="en-US" sz="2800" dirty="0">
                <a:latin typeface="Georgia" panose="02040502050405020303" pitchFamily="18" charset="0"/>
                <a:ea typeface="Calibri" panose="020F0502020204030204" pitchFamily="34" charset="0"/>
                <a:cs typeface="Arial" panose="020B0604020202020204" pitchFamily="34" charset="0"/>
              </a:rPr>
              <a:t>. However, an administration of an anti-inflammatory molecule (IL-1Ra) fails to</a:t>
            </a:r>
            <a:r>
              <a:rPr lang="en-CA" sz="2800" dirty="0">
                <a:latin typeface="Georgia" panose="02040502050405020303" pitchFamily="18" charset="0"/>
                <a:ea typeface="Calibri" panose="020F0502020204030204" pitchFamily="34" charset="0"/>
                <a:cs typeface="Arial" panose="020B0604020202020204" pitchFamily="34" charset="0"/>
              </a:rPr>
              <a:t> </a:t>
            </a:r>
            <a:r>
              <a:rPr lang="en-US" sz="2800" kern="0" dirty="0">
                <a:latin typeface="Georgia" panose="02040502050405020303" pitchFamily="18" charset="0"/>
                <a:ea typeface="Calibri" panose="020F0502020204030204" pitchFamily="34" charset="0"/>
                <a:cs typeface="Arial" panose="020B0604020202020204" pitchFamily="34" charset="0"/>
              </a:rPr>
              <a:t>provide significant analgesia in treating OA</a:t>
            </a:r>
            <a:r>
              <a:rPr lang="en-US" sz="2800" kern="0" baseline="30000" dirty="0">
                <a:latin typeface="Georgia" panose="02040502050405020303" pitchFamily="18" charset="0"/>
                <a:ea typeface="Calibri" panose="020F0502020204030204" pitchFamily="34" charset="0"/>
                <a:cs typeface="Arial" panose="020B0604020202020204" pitchFamily="34" charset="0"/>
              </a:rPr>
              <a:t>6</a:t>
            </a:r>
            <a:r>
              <a:rPr lang="en-US" sz="2800" kern="0" dirty="0">
                <a:latin typeface="Georgia" panose="02040502050405020303" pitchFamily="18" charset="0"/>
                <a:ea typeface="Calibri" panose="020F0502020204030204" pitchFamily="34" charset="0"/>
                <a:cs typeface="Arial" panose="020B0604020202020204" pitchFamily="34" charset="0"/>
              </a:rPr>
              <a:t>, suggesting that the actions of these mediators alone are insufficient to explain the long-lasting benefits of CS.  </a:t>
            </a:r>
            <a:endParaRPr lang="en-CA" sz="2800" kern="0" dirty="0">
              <a:latin typeface="Georgia" panose="02040502050405020303" pitchFamily="18" charset="0"/>
              <a:cs typeface="Arial" panose="020B0604020202020204" pitchFamily="34" charset="0"/>
            </a:endParaRPr>
          </a:p>
        </p:txBody>
      </p:sp>
      <p:pic>
        <p:nvPicPr>
          <p:cNvPr id="103" name="Picture 102">
            <a:extLst>
              <a:ext uri="{FF2B5EF4-FFF2-40B4-BE49-F238E27FC236}">
                <a16:creationId xmlns:a16="http://schemas.microsoft.com/office/drawing/2014/main" id="{7DFB20FD-A955-6B63-5D58-7EEE479C51F1}"/>
              </a:ext>
            </a:extLst>
          </p:cNvPr>
          <p:cNvPicPr>
            <a:picLocks noChangeAspect="1"/>
          </p:cNvPicPr>
          <p:nvPr/>
        </p:nvPicPr>
        <p:blipFill rotWithShape="1">
          <a:blip r:embed="rId2"/>
          <a:srcRect t="47792" r="47408" b="26084"/>
          <a:stretch/>
        </p:blipFill>
        <p:spPr>
          <a:xfrm>
            <a:off x="6552732" y="7618853"/>
            <a:ext cx="4407604" cy="2553336"/>
          </a:xfrm>
          <a:prstGeom prst="rect">
            <a:avLst/>
          </a:prstGeom>
        </p:spPr>
      </p:pic>
      <p:sp>
        <p:nvSpPr>
          <p:cNvPr id="42" name="Rectangle: Rounded Corners 41"/>
          <p:cNvSpPr/>
          <p:nvPr/>
        </p:nvSpPr>
        <p:spPr>
          <a:xfrm>
            <a:off x="35229765" y="13820574"/>
            <a:ext cx="11003913" cy="7384369"/>
          </a:xfrm>
          <a:prstGeom prst="roundRect">
            <a:avLst>
              <a:gd name="adj" fmla="val 1477"/>
            </a:avLst>
          </a:prstGeom>
          <a:solidFill>
            <a:srgbClr val="CDC1D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9599" dirty="0">
              <a:latin typeface="Georgia" panose="02040502050405020303" pitchFamily="18" charset="0"/>
            </a:endParaRPr>
          </a:p>
        </p:txBody>
      </p:sp>
      <p:sp>
        <p:nvSpPr>
          <p:cNvPr id="83" name="TextBox 82">
            <a:extLst>
              <a:ext uri="{FF2B5EF4-FFF2-40B4-BE49-F238E27FC236}">
                <a16:creationId xmlns:a16="http://schemas.microsoft.com/office/drawing/2014/main" id="{66B428E8-E946-4C04-BA2E-DBE7C90A92EC}"/>
              </a:ext>
            </a:extLst>
          </p:cNvPr>
          <p:cNvSpPr txBox="1"/>
          <p:nvPr/>
        </p:nvSpPr>
        <p:spPr>
          <a:xfrm>
            <a:off x="35453242" y="13884338"/>
            <a:ext cx="9144000" cy="584647"/>
          </a:xfrm>
          <a:prstGeom prst="rect">
            <a:avLst/>
          </a:prstGeom>
          <a:noFill/>
        </p:spPr>
        <p:txBody>
          <a:bodyPr wrap="square" rtlCol="0">
            <a:spAutoFit/>
          </a:bodyPr>
          <a:lstStyle>
            <a:defPPr>
              <a:defRPr kern="1200"/>
            </a:defPPr>
          </a:lstStyle>
          <a:p>
            <a:r>
              <a:rPr lang="en-US" sz="3199" b="1" dirty="0">
                <a:solidFill>
                  <a:srgbClr val="2E233B"/>
                </a:solidFill>
                <a:latin typeface="Georgia" panose="02040502050405020303" pitchFamily="18" charset="0"/>
              </a:rPr>
              <a:t>Conclusion</a:t>
            </a:r>
          </a:p>
        </p:txBody>
      </p:sp>
      <p:sp>
        <p:nvSpPr>
          <p:cNvPr id="45" name="Rectangle: Rounded Corners 44"/>
          <p:cNvSpPr/>
          <p:nvPr/>
        </p:nvSpPr>
        <p:spPr>
          <a:xfrm>
            <a:off x="35057088" y="26810034"/>
            <a:ext cx="11176588" cy="5631288"/>
          </a:xfrm>
          <a:prstGeom prst="roundRect">
            <a:avLst>
              <a:gd name="adj" fmla="val 1592"/>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9599">
              <a:latin typeface="Georgia" panose="02040502050405020303" pitchFamily="18" charset="0"/>
            </a:endParaRPr>
          </a:p>
        </p:txBody>
      </p:sp>
      <p:sp>
        <p:nvSpPr>
          <p:cNvPr id="44" name="Rectangle: Rounded Corners 43"/>
          <p:cNvSpPr/>
          <p:nvPr/>
        </p:nvSpPr>
        <p:spPr>
          <a:xfrm>
            <a:off x="11662444" y="6720411"/>
            <a:ext cx="11236608" cy="14484530"/>
          </a:xfrm>
          <a:prstGeom prst="roundRect">
            <a:avLst>
              <a:gd name="adj" fmla="val 2700"/>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9599" dirty="0">
              <a:latin typeface="Georgia" panose="02040502050405020303" pitchFamily="18" charset="0"/>
            </a:endParaRPr>
          </a:p>
        </p:txBody>
      </p:sp>
      <p:sp>
        <p:nvSpPr>
          <p:cNvPr id="41" name="Rectangle: Rounded Corners 40"/>
          <p:cNvSpPr/>
          <p:nvPr/>
        </p:nvSpPr>
        <p:spPr>
          <a:xfrm>
            <a:off x="23414024" y="6720413"/>
            <a:ext cx="11201644" cy="14526446"/>
          </a:xfrm>
          <a:prstGeom prst="roundRect">
            <a:avLst>
              <a:gd name="adj" fmla="val 1937"/>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9599" dirty="0">
              <a:latin typeface="Georgia" panose="02040502050405020303" pitchFamily="18" charset="0"/>
            </a:endParaRPr>
          </a:p>
        </p:txBody>
      </p:sp>
      <p:sp>
        <p:nvSpPr>
          <p:cNvPr id="93" name="TextBox 92">
            <a:extLst>
              <a:ext uri="{FF2B5EF4-FFF2-40B4-BE49-F238E27FC236}">
                <a16:creationId xmlns:a16="http://schemas.microsoft.com/office/drawing/2014/main" id="{7381E656-1550-4678-91D6-50348E24F942}"/>
              </a:ext>
            </a:extLst>
          </p:cNvPr>
          <p:cNvSpPr txBox="1"/>
          <p:nvPr/>
        </p:nvSpPr>
        <p:spPr>
          <a:xfrm>
            <a:off x="11779227" y="6780696"/>
            <a:ext cx="11017245" cy="1076961"/>
          </a:xfrm>
          <a:prstGeom prst="rect">
            <a:avLst/>
          </a:prstGeom>
          <a:noFill/>
        </p:spPr>
        <p:txBody>
          <a:bodyPr wrap="square" rtlCol="0">
            <a:spAutoFit/>
          </a:bodyPr>
          <a:lstStyle>
            <a:defPPr>
              <a:defRPr kern="1200"/>
            </a:defPPr>
          </a:lstStyle>
          <a:p>
            <a:r>
              <a:rPr lang="en-US" sz="3199" b="1" dirty="0">
                <a:solidFill>
                  <a:srgbClr val="2E233B"/>
                </a:solidFill>
                <a:latin typeface="Georgia" panose="02040502050405020303" pitchFamily="18" charset="0"/>
              </a:rPr>
              <a:t>Results: </a:t>
            </a:r>
            <a:r>
              <a:rPr lang="en-US" sz="3199" b="1" dirty="0">
                <a:solidFill>
                  <a:srgbClr val="2E233B"/>
                </a:solidFill>
                <a:latin typeface="Georgia" panose="02040502050405020303" pitchFamily="18" charset="0"/>
                <a:cs typeface="Arial" panose="020B0604020202020204" pitchFamily="34" charset="0"/>
              </a:rPr>
              <a:t>Dexamethasone injections prolong the pain resolution following incisional paw surgery</a:t>
            </a:r>
            <a:endParaRPr lang="en-US" sz="3199" b="1" dirty="0">
              <a:solidFill>
                <a:srgbClr val="2E233B"/>
              </a:solidFill>
              <a:latin typeface="Georgia" panose="02040502050405020303" pitchFamily="18" charset="0"/>
            </a:endParaRPr>
          </a:p>
        </p:txBody>
      </p:sp>
      <p:sp>
        <p:nvSpPr>
          <p:cNvPr id="3" name="Title 11">
            <a:extLst>
              <a:ext uri="{FF2B5EF4-FFF2-40B4-BE49-F238E27FC236}">
                <a16:creationId xmlns:a16="http://schemas.microsoft.com/office/drawing/2014/main" id="{D4844F8D-1A4D-8706-F46C-87A032382E28}"/>
              </a:ext>
            </a:extLst>
          </p:cNvPr>
          <p:cNvSpPr txBox="1"/>
          <p:nvPr/>
        </p:nvSpPr>
        <p:spPr>
          <a:xfrm>
            <a:off x="6681850" y="702605"/>
            <a:ext cx="30759814" cy="1831290"/>
          </a:xfrm>
          <a:prstGeom prst="rect">
            <a:avLst/>
          </a:prstGeom>
        </p:spPr>
        <p:txBody>
          <a:bodyPr lIns="85344" tIns="42672" rIns="85344" bIns="42672"/>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r>
              <a:rPr lang="en-CA" sz="8000" dirty="0">
                <a:solidFill>
                  <a:srgbClr val="2E233B"/>
                </a:solidFill>
                <a:latin typeface="Georgia" panose="02040502050405020303" pitchFamily="18" charset="0"/>
                <a:cs typeface="Arial" panose="020B0604020202020204" pitchFamily="34" charset="0"/>
              </a:rPr>
              <a:t>The Role of Conditioned Serum in Preventing Long-Lasting Pain in a Chronic Post-Surgical Pain Model in Mice</a:t>
            </a:r>
            <a:endParaRPr lang="en-US" sz="7199" b="1" dirty="0">
              <a:solidFill>
                <a:srgbClr val="2E233B"/>
              </a:solidFill>
              <a:latin typeface="Georgia" panose="02040502050405020303" pitchFamily="18" charset="0"/>
            </a:endParaRPr>
          </a:p>
        </p:txBody>
      </p:sp>
      <p:sp>
        <p:nvSpPr>
          <p:cNvPr id="4" name="Text Box 40">
            <a:extLst>
              <a:ext uri="{FF2B5EF4-FFF2-40B4-BE49-F238E27FC236}">
                <a16:creationId xmlns:a16="http://schemas.microsoft.com/office/drawing/2014/main" id="{463B6943-21DA-CD1C-0B30-BDCC3ABD9C48}"/>
              </a:ext>
            </a:extLst>
          </p:cNvPr>
          <p:cNvSpPr txBox="1">
            <a:spLocks noChangeArrowheads="1"/>
          </p:cNvSpPr>
          <p:nvPr/>
        </p:nvSpPr>
        <p:spPr bwMode="auto">
          <a:xfrm>
            <a:off x="7044599" y="4232102"/>
            <a:ext cx="30888932" cy="2164498"/>
          </a:xfrm>
          <a:prstGeom prst="rect">
            <a:avLst/>
          </a:prstGeom>
          <a:noFill/>
          <a:ln>
            <a:noFill/>
          </a:ln>
          <a:effectLst/>
        </p:spPr>
        <p:txBody>
          <a:bodyPr lIns="234400" tIns="234400" rIns="234400" bIns="234400" anchor="ctr"/>
          <a:lstStyle>
            <a:lvl1pPr defTabSz="192088" eaLnBrk="0" hangingPunct="0">
              <a:defRPr sz="500">
                <a:solidFill>
                  <a:schemeClr val="tx1"/>
                </a:solidFill>
                <a:latin typeface="Times New Roman" charset="0"/>
                <a:ea typeface="ＭＳ Ｐゴシック" charset="0"/>
              </a:defRPr>
            </a:lvl1pPr>
            <a:lvl2pPr marL="742950" indent="-285750" defTabSz="192088" eaLnBrk="0" hangingPunct="0">
              <a:defRPr sz="500">
                <a:solidFill>
                  <a:schemeClr val="tx1"/>
                </a:solidFill>
                <a:latin typeface="Times New Roman" charset="0"/>
                <a:ea typeface="ＭＳ Ｐゴシック" charset="0"/>
              </a:defRPr>
            </a:lvl2pPr>
            <a:lvl3pPr marL="1143000" indent="-228600" defTabSz="192088" eaLnBrk="0" hangingPunct="0">
              <a:defRPr sz="500">
                <a:solidFill>
                  <a:schemeClr val="tx1"/>
                </a:solidFill>
                <a:latin typeface="Times New Roman" charset="0"/>
                <a:ea typeface="ＭＳ Ｐゴシック" charset="0"/>
              </a:defRPr>
            </a:lvl3pPr>
            <a:lvl4pPr marL="1600200" indent="-228600" defTabSz="192088" eaLnBrk="0" hangingPunct="0">
              <a:defRPr sz="500">
                <a:solidFill>
                  <a:schemeClr val="tx1"/>
                </a:solidFill>
                <a:latin typeface="Times New Roman" charset="0"/>
                <a:ea typeface="ＭＳ Ｐゴシック" charset="0"/>
              </a:defRPr>
            </a:lvl4pPr>
            <a:lvl5pPr marL="2057400" indent="-228600" defTabSz="192088" eaLnBrk="0" hangingPunct="0">
              <a:defRPr sz="500">
                <a:solidFill>
                  <a:schemeClr val="tx1"/>
                </a:solidFill>
                <a:latin typeface="Times New Roman" charset="0"/>
                <a:ea typeface="ＭＳ Ｐゴシック" charset="0"/>
              </a:defRPr>
            </a:lvl5pPr>
            <a:lvl6pPr marL="2514600" indent="-228600" defTabSz="192088" eaLnBrk="0" fontAlgn="base" hangingPunct="0">
              <a:spcBef>
                <a:spcPct val="0"/>
              </a:spcBef>
              <a:spcAft>
                <a:spcPct val="0"/>
              </a:spcAft>
              <a:defRPr sz="500">
                <a:solidFill>
                  <a:schemeClr val="tx1"/>
                </a:solidFill>
                <a:latin typeface="Times New Roman" charset="0"/>
                <a:ea typeface="ＭＳ Ｐゴシック" charset="0"/>
              </a:defRPr>
            </a:lvl6pPr>
            <a:lvl7pPr marL="2971800" indent="-228600" defTabSz="192088" eaLnBrk="0" fontAlgn="base" hangingPunct="0">
              <a:spcBef>
                <a:spcPct val="0"/>
              </a:spcBef>
              <a:spcAft>
                <a:spcPct val="0"/>
              </a:spcAft>
              <a:defRPr sz="500">
                <a:solidFill>
                  <a:schemeClr val="tx1"/>
                </a:solidFill>
                <a:latin typeface="Times New Roman" charset="0"/>
                <a:ea typeface="ＭＳ Ｐゴシック" charset="0"/>
              </a:defRPr>
            </a:lvl7pPr>
            <a:lvl8pPr marL="3429000" indent="-228600" defTabSz="192088" eaLnBrk="0" fontAlgn="base" hangingPunct="0">
              <a:spcBef>
                <a:spcPct val="0"/>
              </a:spcBef>
              <a:spcAft>
                <a:spcPct val="0"/>
              </a:spcAft>
              <a:defRPr sz="500">
                <a:solidFill>
                  <a:schemeClr val="tx1"/>
                </a:solidFill>
                <a:latin typeface="Times New Roman" charset="0"/>
                <a:ea typeface="ＭＳ Ｐゴシック" charset="0"/>
              </a:defRPr>
            </a:lvl8pPr>
            <a:lvl9pPr marL="3886200" indent="-228600" defTabSz="192088" eaLnBrk="0" fontAlgn="base" hangingPunct="0">
              <a:spcBef>
                <a:spcPct val="0"/>
              </a:spcBef>
              <a:spcAft>
                <a:spcPct val="0"/>
              </a:spcAft>
              <a:defRPr sz="500">
                <a:solidFill>
                  <a:schemeClr val="tx1"/>
                </a:solidFill>
                <a:latin typeface="Times New Roman" charset="0"/>
                <a:ea typeface="ＭＳ Ｐゴシック" charset="0"/>
              </a:defRPr>
            </a:lvl9pPr>
          </a:lstStyle>
          <a:p>
            <a:pPr algn="ctr"/>
            <a:r>
              <a:rPr lang="pt-PT" sz="3600" b="1" dirty="0">
                <a:solidFill>
                  <a:srgbClr val="2E233B"/>
                </a:solidFill>
                <a:latin typeface="Georgia" panose="02040502050405020303" pitchFamily="18" charset="0"/>
                <a:ea typeface="Times New Roman" panose="02020603050405020304" pitchFamily="18" charset="0"/>
                <a:cs typeface="Times New Roman" panose="02020603050405020304" pitchFamily="18" charset="0"/>
              </a:rPr>
              <a:t>A. Oveisi</a:t>
            </a:r>
            <a:r>
              <a:rPr lang="pt-PT" sz="3600" b="1" u="sng" baseline="30000" dirty="0">
                <a:solidFill>
                  <a:srgbClr val="2E233B"/>
                </a:solidFill>
                <a:latin typeface="Georgia" panose="02040502050405020303" pitchFamily="18" charset="0"/>
                <a:ea typeface="Times New Roman" panose="02020603050405020304" pitchFamily="18" charset="0"/>
                <a:cs typeface="Times New Roman" panose="02020603050405020304" pitchFamily="18" charset="0"/>
              </a:rPr>
              <a:t>1</a:t>
            </a:r>
            <a:r>
              <a:rPr lang="pt-PT" sz="3600" dirty="0">
                <a:solidFill>
                  <a:srgbClr val="2E233B"/>
                </a:solidFill>
                <a:latin typeface="Georgia" panose="02040502050405020303" pitchFamily="18" charset="0"/>
                <a:ea typeface="Times New Roman" panose="02020603050405020304" pitchFamily="18" charset="0"/>
                <a:cs typeface="Times New Roman" panose="02020603050405020304" pitchFamily="18" charset="0"/>
              </a:rPr>
              <a:t>, L.V. Lima</a:t>
            </a:r>
            <a:r>
              <a:rPr lang="pt-PT" sz="3600" baseline="30000" dirty="0">
                <a:solidFill>
                  <a:srgbClr val="2E233B"/>
                </a:solidFill>
                <a:latin typeface="Georgia" panose="02040502050405020303" pitchFamily="18" charset="0"/>
                <a:ea typeface="Times New Roman" panose="02020603050405020304" pitchFamily="18" charset="0"/>
                <a:cs typeface="Times New Roman" panose="02020603050405020304" pitchFamily="18" charset="0"/>
              </a:rPr>
              <a:t>2</a:t>
            </a:r>
            <a:r>
              <a:rPr lang="pt-PT" sz="3600" dirty="0">
                <a:solidFill>
                  <a:srgbClr val="2E233B"/>
                </a:solidFill>
                <a:latin typeface="Georgia" panose="02040502050405020303" pitchFamily="18" charset="0"/>
                <a:ea typeface="Times New Roman" panose="02020603050405020304" pitchFamily="18" charset="0"/>
                <a:cs typeface="Times New Roman" panose="02020603050405020304" pitchFamily="18" charset="0"/>
              </a:rPr>
              <a:t>, M. Karaky</a:t>
            </a:r>
            <a:r>
              <a:rPr lang="pt-PT" sz="3600" baseline="30000" dirty="0">
                <a:solidFill>
                  <a:srgbClr val="2E233B"/>
                </a:solidFill>
                <a:latin typeface="Georgia" panose="02040502050405020303" pitchFamily="18" charset="0"/>
                <a:ea typeface="Times New Roman" panose="02020603050405020304" pitchFamily="18" charset="0"/>
                <a:cs typeface="Times New Roman" panose="02020603050405020304" pitchFamily="18" charset="0"/>
              </a:rPr>
              <a:t>3</a:t>
            </a:r>
            <a:r>
              <a:rPr lang="pt-PT" sz="3600" dirty="0">
                <a:solidFill>
                  <a:srgbClr val="2E233B"/>
                </a:solidFill>
                <a:latin typeface="Georgia" panose="02040502050405020303" pitchFamily="18" charset="0"/>
                <a:ea typeface="Calibri" panose="020F0502020204030204" pitchFamily="34" charset="0"/>
                <a:cs typeface="Times New Roman" panose="02020603050405020304" pitchFamily="18" charset="0"/>
              </a:rPr>
              <a:t>,J. Reinecke</a:t>
            </a:r>
            <a:r>
              <a:rPr lang="pt-PT" sz="3600" baseline="30000" dirty="0">
                <a:solidFill>
                  <a:srgbClr val="2E233B"/>
                </a:solidFill>
                <a:latin typeface="Georgia" panose="02040502050405020303" pitchFamily="18" charset="0"/>
                <a:ea typeface="Calibri" panose="020F0502020204030204" pitchFamily="34" charset="0"/>
                <a:cs typeface="Times New Roman" panose="02020603050405020304" pitchFamily="18" charset="0"/>
              </a:rPr>
              <a:t>4</a:t>
            </a:r>
            <a:r>
              <a:rPr lang="pt-PT" sz="3600" dirty="0">
                <a:solidFill>
                  <a:srgbClr val="2E233B"/>
                </a:solidFill>
                <a:latin typeface="Georgia" panose="02040502050405020303" pitchFamily="18" charset="0"/>
                <a:ea typeface="Calibri" panose="020F0502020204030204" pitchFamily="34" charset="0"/>
                <a:cs typeface="Times New Roman" panose="02020603050405020304" pitchFamily="18" charset="0"/>
              </a:rPr>
              <a:t>, P. </a:t>
            </a:r>
            <a:r>
              <a:rPr lang="pt-PT" sz="3600" dirty="0" err="1">
                <a:solidFill>
                  <a:srgbClr val="2E233B"/>
                </a:solidFill>
                <a:latin typeface="Georgia" panose="02040502050405020303" pitchFamily="18" charset="0"/>
                <a:ea typeface="Calibri" panose="020F0502020204030204" pitchFamily="34" charset="0"/>
                <a:cs typeface="Times New Roman" panose="02020603050405020304" pitchFamily="18" charset="0"/>
              </a:rPr>
              <a:t>Wehling</a:t>
            </a:r>
            <a:r>
              <a:rPr lang="pt-PT" sz="3600" dirty="0">
                <a:solidFill>
                  <a:srgbClr val="2E233B"/>
                </a:solidFill>
                <a:latin typeface="Georgia" panose="02040502050405020303" pitchFamily="18" charset="0"/>
                <a:ea typeface="Calibri" panose="020F0502020204030204" pitchFamily="34" charset="0"/>
                <a:cs typeface="Times New Roman" panose="02020603050405020304" pitchFamily="18" charset="0"/>
              </a:rPr>
              <a:t> </a:t>
            </a:r>
            <a:r>
              <a:rPr lang="pt-PT" sz="3600" baseline="30000" dirty="0">
                <a:solidFill>
                  <a:srgbClr val="2E233B"/>
                </a:solidFill>
                <a:latin typeface="Georgia" panose="02040502050405020303" pitchFamily="18" charset="0"/>
                <a:ea typeface="Calibri" panose="020F0502020204030204" pitchFamily="34" charset="0"/>
                <a:cs typeface="Times New Roman" panose="02020603050405020304" pitchFamily="18" charset="0"/>
              </a:rPr>
              <a:t>4</a:t>
            </a:r>
            <a:r>
              <a:rPr lang="pt-PT" sz="3600" dirty="0">
                <a:solidFill>
                  <a:srgbClr val="2E233B"/>
                </a:solidFill>
                <a:latin typeface="Georgia" panose="02040502050405020303" pitchFamily="18" charset="0"/>
                <a:ea typeface="Calibri" panose="020F0502020204030204" pitchFamily="34" charset="0"/>
                <a:cs typeface="Times New Roman" panose="02020603050405020304" pitchFamily="18" charset="0"/>
              </a:rPr>
              <a:t>, J.S. Mogil</a:t>
            </a:r>
            <a:r>
              <a:rPr lang="pt-PT" sz="3600" baseline="30000" dirty="0">
                <a:solidFill>
                  <a:srgbClr val="2E233B"/>
                </a:solidFill>
                <a:latin typeface="Georgia" panose="02040502050405020303" pitchFamily="18" charset="0"/>
                <a:ea typeface="Calibri" panose="020F0502020204030204" pitchFamily="34" charset="0"/>
                <a:cs typeface="Times New Roman" panose="02020603050405020304" pitchFamily="18" charset="0"/>
              </a:rPr>
              <a:t>2</a:t>
            </a:r>
            <a:r>
              <a:rPr lang="pt-PT" sz="3600" dirty="0">
                <a:solidFill>
                  <a:srgbClr val="2E233B"/>
                </a:solidFill>
                <a:latin typeface="Georgia" panose="02040502050405020303" pitchFamily="18" charset="0"/>
                <a:ea typeface="Calibri" panose="020F0502020204030204" pitchFamily="34" charset="0"/>
                <a:cs typeface="Times New Roman" panose="02020603050405020304" pitchFamily="18" charset="0"/>
              </a:rPr>
              <a:t>, L. Diatchenko</a:t>
            </a:r>
            <a:r>
              <a:rPr lang="pt-PT" sz="3600" baseline="30000" dirty="0">
                <a:solidFill>
                  <a:srgbClr val="2E233B"/>
                </a:solidFill>
                <a:latin typeface="Georgia" panose="02040502050405020303" pitchFamily="18" charset="0"/>
                <a:ea typeface="Calibri" panose="020F0502020204030204" pitchFamily="34" charset="0"/>
                <a:cs typeface="Times New Roman" panose="02020603050405020304" pitchFamily="18" charset="0"/>
              </a:rPr>
              <a:t>3</a:t>
            </a:r>
          </a:p>
          <a:p>
            <a:pPr algn="ctr"/>
            <a:endParaRPr lang="pt-PT" sz="3600" baseline="30000" dirty="0">
              <a:solidFill>
                <a:srgbClr val="2E233B"/>
              </a:solidFill>
              <a:latin typeface="Georgia" panose="02040502050405020303" pitchFamily="18" charset="0"/>
              <a:ea typeface="Calibri" panose="020F0502020204030204" pitchFamily="34" charset="0"/>
              <a:cs typeface="Times New Roman" panose="02020603050405020304" pitchFamily="18" charset="0"/>
            </a:endParaRPr>
          </a:p>
          <a:p>
            <a:pPr algn="ctr"/>
            <a:r>
              <a:rPr lang="en-US" sz="2800" i="1" baseline="30000" dirty="0">
                <a:solidFill>
                  <a:srgbClr val="2E233B"/>
                </a:solidFill>
                <a:latin typeface="Georgia" panose="02040502050405020303" pitchFamily="18" charset="0"/>
                <a:ea typeface="Calibri" panose="020F0502020204030204" pitchFamily="34" charset="0"/>
                <a:cs typeface="Times New Roman" panose="02020603050405020304" pitchFamily="18" charset="0"/>
              </a:rPr>
              <a:t>1</a:t>
            </a:r>
            <a:r>
              <a:rPr lang="en-US" sz="2800" i="1" dirty="0">
                <a:solidFill>
                  <a:srgbClr val="2E233B"/>
                </a:solidFill>
                <a:latin typeface="Georgia" panose="02040502050405020303" pitchFamily="18" charset="0"/>
                <a:ea typeface="Calibri" panose="020F0502020204030204" pitchFamily="34" charset="0"/>
                <a:cs typeface="Times New Roman" panose="02020603050405020304" pitchFamily="18" charset="0"/>
              </a:rPr>
              <a:t>Department of Neuroscience, Faculty of Science, </a:t>
            </a:r>
            <a:r>
              <a:rPr lang="en-CA" sz="2800" i="1" dirty="0">
                <a:solidFill>
                  <a:srgbClr val="2E233B"/>
                </a:solidFill>
                <a:latin typeface="Georgia" panose="02040502050405020303" pitchFamily="18" charset="0"/>
                <a:ea typeface="Calibri" panose="020F0502020204030204" pitchFamily="34" charset="0"/>
                <a:cs typeface="Times New Roman" panose="02020603050405020304" pitchFamily="18" charset="0"/>
              </a:rPr>
              <a:t>Alan Edwards Centre for Research on Pain, McGill University, Montreal, Quebec H3A 1G1, Canada.</a:t>
            </a:r>
            <a:r>
              <a:rPr lang="en-US" sz="2800" i="1" baseline="30000" dirty="0">
                <a:solidFill>
                  <a:srgbClr val="2E233B"/>
                </a:solidFill>
                <a:latin typeface="Georgia" panose="02040502050405020303" pitchFamily="18" charset="0"/>
                <a:ea typeface="Calibri" panose="020F0502020204030204" pitchFamily="34" charset="0"/>
                <a:cs typeface="Times New Roman" panose="02020603050405020304" pitchFamily="18" charset="0"/>
              </a:rPr>
              <a:t>2</a:t>
            </a:r>
            <a:r>
              <a:rPr lang="en-CA" sz="2800" i="1" dirty="0">
                <a:solidFill>
                  <a:srgbClr val="2E233B"/>
                </a:solidFill>
                <a:latin typeface="Georgia" panose="02040502050405020303" pitchFamily="18" charset="0"/>
                <a:ea typeface="Calibri" panose="020F0502020204030204" pitchFamily="34" charset="0"/>
                <a:cs typeface="Times New Roman" panose="02020603050405020304" pitchFamily="18" charset="0"/>
              </a:rPr>
              <a:t>Departments of Psychology and Anesthesia, Alan Edwards Centre for Research on Pain, McGill University, Montreal, Quebec, Canada. </a:t>
            </a:r>
            <a:r>
              <a:rPr lang="en-US" sz="2800" i="1" baseline="30000" dirty="0">
                <a:solidFill>
                  <a:srgbClr val="2E233B"/>
                </a:solidFill>
                <a:latin typeface="Georgia" panose="02040502050405020303" pitchFamily="18" charset="0"/>
                <a:ea typeface="Calibri" panose="020F0502020204030204" pitchFamily="34" charset="0"/>
                <a:cs typeface="Times New Roman" panose="02020603050405020304" pitchFamily="18" charset="0"/>
              </a:rPr>
              <a:t>3</a:t>
            </a:r>
            <a:r>
              <a:rPr lang="en-US" sz="2800" i="1" dirty="0">
                <a:solidFill>
                  <a:srgbClr val="2E233B"/>
                </a:solidFill>
                <a:latin typeface="Georgia" panose="02040502050405020303" pitchFamily="18" charset="0"/>
                <a:ea typeface="Calibri" panose="020F0502020204030204" pitchFamily="34" charset="0"/>
                <a:cs typeface="Times New Roman" panose="02020603050405020304" pitchFamily="18" charset="0"/>
              </a:rPr>
              <a:t>Faculty of Dental Medicine and Oral Health Sciences and Department of Anesthesia, Faculty of Medicine and Health Sciences, Alan Edwards Centre for Research on Pain, McGill University, Montreal, QC, Canada. </a:t>
            </a:r>
            <a:r>
              <a:rPr lang="en-US" sz="2800" i="1" baseline="30000" dirty="0">
                <a:solidFill>
                  <a:srgbClr val="2E233B"/>
                </a:solidFill>
                <a:latin typeface="Georgia" panose="02040502050405020303" pitchFamily="18" charset="0"/>
                <a:ea typeface="Calibri" panose="020F0502020204030204" pitchFamily="34" charset="0"/>
                <a:cs typeface="Times New Roman" panose="02020603050405020304" pitchFamily="18" charset="0"/>
              </a:rPr>
              <a:t>4</a:t>
            </a:r>
            <a:r>
              <a:rPr lang="en-CA" sz="2800" i="1" dirty="0">
                <a:solidFill>
                  <a:srgbClr val="2E233B"/>
                </a:solidFill>
                <a:latin typeface="Georgia" panose="02040502050405020303" pitchFamily="18" charset="0"/>
                <a:ea typeface="Calibri" panose="020F0502020204030204" pitchFamily="34" charset="0"/>
                <a:cs typeface="Times New Roman" panose="02020603050405020304" pitchFamily="18" charset="0"/>
              </a:rPr>
              <a:t>ORTHOGEN AG, Dusseldorf, Germany. </a:t>
            </a:r>
            <a:endParaRPr lang="en-CA" sz="2800" dirty="0">
              <a:solidFill>
                <a:srgbClr val="2E233B"/>
              </a:solidFill>
              <a:latin typeface="Georgia" panose="02040502050405020303" pitchFamily="18" charset="0"/>
            </a:endParaRPr>
          </a:p>
          <a:p>
            <a:pPr algn="ctr"/>
            <a:endParaRPr lang="pt-PT" sz="2800" baseline="30000" dirty="0">
              <a:latin typeface="Georgia" panose="02040502050405020303" pitchFamily="18" charset="0"/>
              <a:ea typeface="Calibri" panose="020F0502020204030204" pitchFamily="34" charset="0"/>
              <a:cs typeface="Times New Roman" panose="02020603050405020304" pitchFamily="18" charset="0"/>
            </a:endParaRPr>
          </a:p>
          <a:p>
            <a:r>
              <a:rPr lang="pt-PT" sz="2400" dirty="0">
                <a:latin typeface="Georgia" panose="02040502050405020303" pitchFamily="18" charset="0"/>
                <a:ea typeface="Calibri" panose="020F0502020204030204" pitchFamily="34" charset="0"/>
                <a:cs typeface="Times New Roman" panose="02020603050405020304" pitchFamily="18" charset="0"/>
              </a:rPr>
              <a:t>.</a:t>
            </a:r>
            <a:endParaRPr lang="en-CA" sz="2400" dirty="0">
              <a:latin typeface="Georgia" panose="02040502050405020303" pitchFamily="18" charset="0"/>
              <a:ea typeface="Calibri" panose="020F0502020204030204" pitchFamily="34" charset="0"/>
              <a:cs typeface="Times New Roman" panose="02020603050405020304" pitchFamily="18" charset="0"/>
            </a:endParaRPr>
          </a:p>
          <a:p>
            <a:endParaRPr lang="en-CA" sz="3600" dirty="0">
              <a:solidFill>
                <a:schemeClr val="bg1"/>
              </a:solidFill>
              <a:latin typeface="Georgia" panose="02040502050405020303" pitchFamily="18" charset="0"/>
              <a:ea typeface="Arial Unicode MS" panose="020B0604020202020204" pitchFamily="34" charset="-128"/>
            </a:endParaRPr>
          </a:p>
        </p:txBody>
      </p:sp>
      <p:pic>
        <p:nvPicPr>
          <p:cNvPr id="5" name="Picture 4" descr="A logo for a company&#10;&#10;Description automatically generated">
            <a:extLst>
              <a:ext uri="{FF2B5EF4-FFF2-40B4-BE49-F238E27FC236}">
                <a16:creationId xmlns:a16="http://schemas.microsoft.com/office/drawing/2014/main" id="{6DE552B1-DA3F-2AB5-FFE7-1B92857026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893" y="2130381"/>
            <a:ext cx="5670211" cy="2122849"/>
          </a:xfrm>
          <a:prstGeom prst="rect">
            <a:avLst/>
          </a:prstGeom>
        </p:spPr>
      </p:pic>
      <p:pic>
        <p:nvPicPr>
          <p:cNvPr id="6" name="Picture 5" descr="A red and white logo&#10;&#10;Description automatically generated">
            <a:extLst>
              <a:ext uri="{FF2B5EF4-FFF2-40B4-BE49-F238E27FC236}">
                <a16:creationId xmlns:a16="http://schemas.microsoft.com/office/drawing/2014/main" id="{470A2A9E-7ED8-AC3D-83C6-1E873973CD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0323" y="640762"/>
            <a:ext cx="5621781" cy="1489620"/>
          </a:xfrm>
          <a:prstGeom prst="rect">
            <a:avLst/>
          </a:prstGeom>
        </p:spPr>
      </p:pic>
      <p:pic>
        <p:nvPicPr>
          <p:cNvPr id="7" name="Picture 6">
            <a:extLst>
              <a:ext uri="{FF2B5EF4-FFF2-40B4-BE49-F238E27FC236}">
                <a16:creationId xmlns:a16="http://schemas.microsoft.com/office/drawing/2014/main" id="{4E8F3453-BFBA-6A2A-261C-D7F224898A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4298" y="4379728"/>
            <a:ext cx="5171219" cy="1823974"/>
          </a:xfrm>
          <a:prstGeom prst="rect">
            <a:avLst/>
          </a:prstGeom>
        </p:spPr>
      </p:pic>
      <p:pic>
        <p:nvPicPr>
          <p:cNvPr id="8" name="Picture 7" descr="A black background with grey letters&#10;&#10;Description automatically generated">
            <a:extLst>
              <a:ext uri="{FF2B5EF4-FFF2-40B4-BE49-F238E27FC236}">
                <a16:creationId xmlns:a16="http://schemas.microsoft.com/office/drawing/2014/main" id="{D49046A1-3499-D7BE-4EE1-4BAB92ACF9EC}"/>
              </a:ext>
            </a:extLst>
          </p:cNvPr>
          <p:cNvPicPr>
            <a:picLocks noChangeAspect="1"/>
          </p:cNvPicPr>
          <p:nvPr/>
        </p:nvPicPr>
        <p:blipFill>
          <a:blip r:embed="rId6"/>
          <a:stretch>
            <a:fillRect/>
          </a:stretch>
        </p:blipFill>
        <p:spPr>
          <a:xfrm>
            <a:off x="37907820" y="3483758"/>
            <a:ext cx="8306551" cy="2364211"/>
          </a:xfrm>
          <a:prstGeom prst="rect">
            <a:avLst/>
          </a:prstGeom>
        </p:spPr>
      </p:pic>
      <p:pic>
        <p:nvPicPr>
          <p:cNvPr id="9" name="Picture 8" descr="A logo of a brain&#10;&#10;Description automatically generated">
            <a:extLst>
              <a:ext uri="{FF2B5EF4-FFF2-40B4-BE49-F238E27FC236}">
                <a16:creationId xmlns:a16="http://schemas.microsoft.com/office/drawing/2014/main" id="{840CE18F-EDBD-3009-1D7F-B71FFC43D4D6}"/>
              </a:ext>
            </a:extLst>
          </p:cNvPr>
          <p:cNvPicPr>
            <a:picLocks noChangeAspect="1"/>
          </p:cNvPicPr>
          <p:nvPr/>
        </p:nvPicPr>
        <p:blipFill>
          <a:blip r:embed="rId7"/>
          <a:stretch>
            <a:fillRect/>
          </a:stretch>
        </p:blipFill>
        <p:spPr>
          <a:xfrm>
            <a:off x="37757936" y="1129376"/>
            <a:ext cx="2899460" cy="2406435"/>
          </a:xfrm>
          <a:prstGeom prst="rect">
            <a:avLst/>
          </a:prstGeom>
        </p:spPr>
      </p:pic>
      <p:sp>
        <p:nvSpPr>
          <p:cNvPr id="10" name="TextBox 9">
            <a:extLst>
              <a:ext uri="{FF2B5EF4-FFF2-40B4-BE49-F238E27FC236}">
                <a16:creationId xmlns:a16="http://schemas.microsoft.com/office/drawing/2014/main" id="{1A541364-8FB4-6227-B956-8309C2446DD1}"/>
              </a:ext>
            </a:extLst>
          </p:cNvPr>
          <p:cNvSpPr txBox="1"/>
          <p:nvPr/>
        </p:nvSpPr>
        <p:spPr>
          <a:xfrm>
            <a:off x="20260431" y="-3950894"/>
            <a:ext cx="9302746" cy="461665"/>
          </a:xfrm>
          <a:prstGeom prst="rect">
            <a:avLst/>
          </a:prstGeom>
          <a:noFill/>
        </p:spPr>
        <p:txBody>
          <a:bodyPr wrap="square" rtlCol="0">
            <a:spAutoFit/>
          </a:bodyPr>
          <a:lstStyle>
            <a:defPPr>
              <a:defRPr kern="1200"/>
            </a:defPPr>
          </a:lstStyle>
          <a:p>
            <a:r>
              <a:rPr lang="en-US" sz="2400" b="1" dirty="0">
                <a:solidFill>
                  <a:srgbClr val="2E233B"/>
                </a:solidFill>
                <a:latin typeface="Georgia" panose="02040502050405020303" pitchFamily="18" charset="0"/>
              </a:rPr>
              <a:t>Abstract</a:t>
            </a:r>
          </a:p>
        </p:txBody>
      </p:sp>
      <p:pic>
        <p:nvPicPr>
          <p:cNvPr id="11" name="Picture 2">
            <a:extLst>
              <a:ext uri="{FF2B5EF4-FFF2-40B4-BE49-F238E27FC236}">
                <a16:creationId xmlns:a16="http://schemas.microsoft.com/office/drawing/2014/main" id="{CECAD1EC-96D3-268A-CD49-E0640CC8C5C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197141" y="955436"/>
            <a:ext cx="4749386" cy="287638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CF95C2BE-A929-EACB-D792-BFFBC7A9BE00}"/>
              </a:ext>
            </a:extLst>
          </p:cNvPr>
          <p:cNvSpPr txBox="1"/>
          <p:nvPr/>
        </p:nvSpPr>
        <p:spPr>
          <a:xfrm>
            <a:off x="40295181" y="5465054"/>
            <a:ext cx="7342630" cy="646331"/>
          </a:xfrm>
          <a:prstGeom prst="rect">
            <a:avLst/>
          </a:prstGeom>
          <a:noFill/>
        </p:spPr>
        <p:txBody>
          <a:bodyPr wrap="square" rtlCol="0">
            <a:spAutoFit/>
          </a:bodyPr>
          <a:lstStyle>
            <a:defPPr>
              <a:defRPr kern="1200"/>
            </a:defPPr>
          </a:lstStyle>
          <a:p>
            <a:r>
              <a:rPr lang="en-US" sz="3600" b="1" dirty="0">
                <a:solidFill>
                  <a:srgbClr val="2E233B"/>
                </a:solidFill>
                <a:latin typeface="Georgia" panose="02040502050405020303" pitchFamily="18" charset="0"/>
              </a:rPr>
              <a:t>Poster Number: WE391</a:t>
            </a:r>
          </a:p>
        </p:txBody>
      </p:sp>
      <p:pic>
        <p:nvPicPr>
          <p:cNvPr id="27" name="Picture 26">
            <a:extLst>
              <a:ext uri="{FF2B5EF4-FFF2-40B4-BE49-F238E27FC236}">
                <a16:creationId xmlns:a16="http://schemas.microsoft.com/office/drawing/2014/main" id="{6691CDB7-4F52-1321-B608-EADC7C59550C}"/>
              </a:ext>
            </a:extLst>
          </p:cNvPr>
          <p:cNvPicPr>
            <a:picLocks noChangeAspect="1"/>
          </p:cNvPicPr>
          <p:nvPr/>
        </p:nvPicPr>
        <p:blipFill>
          <a:blip r:embed="rId9"/>
          <a:stretch>
            <a:fillRect/>
          </a:stretch>
        </p:blipFill>
        <p:spPr>
          <a:xfrm>
            <a:off x="32133398" y="7996414"/>
            <a:ext cx="1979124" cy="4331125"/>
          </a:xfrm>
          <a:prstGeom prst="rect">
            <a:avLst/>
          </a:prstGeom>
        </p:spPr>
      </p:pic>
      <p:pic>
        <p:nvPicPr>
          <p:cNvPr id="28" name="Picture 27">
            <a:extLst>
              <a:ext uri="{FF2B5EF4-FFF2-40B4-BE49-F238E27FC236}">
                <a16:creationId xmlns:a16="http://schemas.microsoft.com/office/drawing/2014/main" id="{3CD1A4CE-5BAA-0EA5-2E8F-61C25D90614C}"/>
              </a:ext>
            </a:extLst>
          </p:cNvPr>
          <p:cNvPicPr>
            <a:picLocks noChangeAspect="1"/>
          </p:cNvPicPr>
          <p:nvPr/>
        </p:nvPicPr>
        <p:blipFill>
          <a:blip r:embed="rId10"/>
          <a:stretch>
            <a:fillRect/>
          </a:stretch>
        </p:blipFill>
        <p:spPr>
          <a:xfrm>
            <a:off x="24028123" y="12564320"/>
            <a:ext cx="8168095" cy="4331125"/>
          </a:xfrm>
          <a:prstGeom prst="rect">
            <a:avLst/>
          </a:prstGeom>
        </p:spPr>
      </p:pic>
      <p:pic>
        <p:nvPicPr>
          <p:cNvPr id="29" name="Picture 28">
            <a:extLst>
              <a:ext uri="{FF2B5EF4-FFF2-40B4-BE49-F238E27FC236}">
                <a16:creationId xmlns:a16="http://schemas.microsoft.com/office/drawing/2014/main" id="{BF3EFBEC-9A59-FEA2-C776-82696B4F5D27}"/>
              </a:ext>
            </a:extLst>
          </p:cNvPr>
          <p:cNvPicPr>
            <a:picLocks noChangeAspect="1"/>
          </p:cNvPicPr>
          <p:nvPr/>
        </p:nvPicPr>
        <p:blipFill>
          <a:blip r:embed="rId11"/>
          <a:stretch>
            <a:fillRect/>
          </a:stretch>
        </p:blipFill>
        <p:spPr>
          <a:xfrm>
            <a:off x="32067084" y="12357732"/>
            <a:ext cx="1999771" cy="4481412"/>
          </a:xfrm>
          <a:prstGeom prst="rect">
            <a:avLst/>
          </a:prstGeom>
        </p:spPr>
      </p:pic>
      <p:pic>
        <p:nvPicPr>
          <p:cNvPr id="30" name="Picture 29">
            <a:extLst>
              <a:ext uri="{FF2B5EF4-FFF2-40B4-BE49-F238E27FC236}">
                <a16:creationId xmlns:a16="http://schemas.microsoft.com/office/drawing/2014/main" id="{DEC911AE-36A3-DB45-D4EB-02A788F6E5E9}"/>
              </a:ext>
            </a:extLst>
          </p:cNvPr>
          <p:cNvPicPr>
            <a:picLocks noChangeAspect="1"/>
          </p:cNvPicPr>
          <p:nvPr/>
        </p:nvPicPr>
        <p:blipFill>
          <a:blip r:embed="rId12"/>
          <a:stretch>
            <a:fillRect/>
          </a:stretch>
        </p:blipFill>
        <p:spPr>
          <a:xfrm>
            <a:off x="23923329" y="16890345"/>
            <a:ext cx="7614146" cy="4330722"/>
          </a:xfrm>
          <a:prstGeom prst="rect">
            <a:avLst/>
          </a:prstGeom>
        </p:spPr>
      </p:pic>
      <p:pic>
        <p:nvPicPr>
          <p:cNvPr id="31" name="Picture 30">
            <a:extLst>
              <a:ext uri="{FF2B5EF4-FFF2-40B4-BE49-F238E27FC236}">
                <a16:creationId xmlns:a16="http://schemas.microsoft.com/office/drawing/2014/main" id="{AA10D5C0-4C92-1101-3B06-961EA6851C9D}"/>
              </a:ext>
            </a:extLst>
          </p:cNvPr>
          <p:cNvPicPr>
            <a:picLocks noChangeAspect="1"/>
          </p:cNvPicPr>
          <p:nvPr/>
        </p:nvPicPr>
        <p:blipFill>
          <a:blip r:embed="rId13"/>
          <a:stretch>
            <a:fillRect/>
          </a:stretch>
        </p:blipFill>
        <p:spPr>
          <a:xfrm>
            <a:off x="31998740" y="17016335"/>
            <a:ext cx="1932951" cy="4336079"/>
          </a:xfrm>
          <a:prstGeom prst="rect">
            <a:avLst/>
          </a:prstGeom>
        </p:spPr>
      </p:pic>
      <p:sp>
        <p:nvSpPr>
          <p:cNvPr id="32" name="Rectangle: Rounded Corners 44">
            <a:extLst>
              <a:ext uri="{FF2B5EF4-FFF2-40B4-BE49-F238E27FC236}">
                <a16:creationId xmlns:a16="http://schemas.microsoft.com/office/drawing/2014/main" id="{ABAB2A08-20A7-8E88-BF56-DA1E8C70296D}"/>
              </a:ext>
            </a:extLst>
          </p:cNvPr>
          <p:cNvSpPr/>
          <p:nvPr/>
        </p:nvSpPr>
        <p:spPr>
          <a:xfrm>
            <a:off x="35276441" y="6720410"/>
            <a:ext cx="11020140" cy="6695138"/>
          </a:xfrm>
          <a:prstGeom prst="roundRect">
            <a:avLst>
              <a:gd name="adj" fmla="val 1592"/>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9599" dirty="0">
              <a:latin typeface="Georgia" panose="02040502050405020303" pitchFamily="18" charset="0"/>
            </a:endParaRPr>
          </a:p>
        </p:txBody>
      </p:sp>
      <p:pic>
        <p:nvPicPr>
          <p:cNvPr id="81" name="Picture 80" descr="A diagram of a mouse injection&#10;&#10;Description automatically generated">
            <a:extLst>
              <a:ext uri="{FF2B5EF4-FFF2-40B4-BE49-F238E27FC236}">
                <a16:creationId xmlns:a16="http://schemas.microsoft.com/office/drawing/2014/main" id="{0F91F679-025C-B9AF-7213-2CC964172E5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4600422" y="22323265"/>
            <a:ext cx="8405792" cy="4311518"/>
          </a:xfrm>
          <a:prstGeom prst="rect">
            <a:avLst/>
          </a:prstGeom>
        </p:spPr>
      </p:pic>
      <p:sp>
        <p:nvSpPr>
          <p:cNvPr id="98" name="TextBox 97">
            <a:extLst>
              <a:ext uri="{FF2B5EF4-FFF2-40B4-BE49-F238E27FC236}">
                <a16:creationId xmlns:a16="http://schemas.microsoft.com/office/drawing/2014/main" id="{947EE41E-569A-721C-FD98-D55A2CEE8599}"/>
              </a:ext>
            </a:extLst>
          </p:cNvPr>
          <p:cNvSpPr txBox="1"/>
          <p:nvPr/>
        </p:nvSpPr>
        <p:spPr>
          <a:xfrm>
            <a:off x="11789655" y="18733178"/>
            <a:ext cx="10957369" cy="2030428"/>
          </a:xfrm>
          <a:prstGeom prst="rect">
            <a:avLst/>
          </a:prstGeom>
          <a:noFill/>
        </p:spPr>
        <p:txBody>
          <a:bodyPr wrap="square" rtlCol="0">
            <a:spAutoFit/>
          </a:bodyPr>
          <a:lstStyle/>
          <a:p>
            <a:r>
              <a:rPr lang="en-CA" sz="1799" b="1" dirty="0">
                <a:latin typeface="Georgia" panose="02040502050405020303" pitchFamily="18" charset="0"/>
                <a:cs typeface="Times New Roman" panose="02020603050405020304" pitchFamily="18" charset="0"/>
              </a:rPr>
              <a:t>Figure 1:  </a:t>
            </a:r>
            <a:r>
              <a:rPr lang="en-CA" sz="1799" dirty="0">
                <a:latin typeface="Georgia" panose="02040502050405020303" pitchFamily="18" charset="0"/>
                <a:cs typeface="Times New Roman" panose="02020603050405020304" pitchFamily="18" charset="0"/>
              </a:rPr>
              <a:t>Paw withdrawal threshold was measured using Von Frey testing in mice after incisional paw and Dexamethasone/PBS treatments in male (</a:t>
            </a:r>
            <a:r>
              <a:rPr lang="en-CA" sz="1799" b="1" dirty="0">
                <a:latin typeface="Georgia" panose="02040502050405020303" pitchFamily="18" charset="0"/>
                <a:cs typeface="Times New Roman" panose="02020603050405020304" pitchFamily="18" charset="0"/>
              </a:rPr>
              <a:t>A</a:t>
            </a:r>
            <a:r>
              <a:rPr lang="en-CA" sz="1799" dirty="0">
                <a:latin typeface="Georgia" panose="02040502050405020303" pitchFamily="18" charset="0"/>
                <a:cs typeface="Times New Roman" panose="02020603050405020304" pitchFamily="18" charset="0"/>
              </a:rPr>
              <a:t>) and female mice (</a:t>
            </a:r>
            <a:r>
              <a:rPr lang="en-CA" sz="1799" b="1" dirty="0">
                <a:latin typeface="Georgia" panose="02040502050405020303" pitchFamily="18" charset="0"/>
                <a:cs typeface="Times New Roman" panose="02020603050405020304" pitchFamily="18" charset="0"/>
              </a:rPr>
              <a:t>C</a:t>
            </a:r>
            <a:r>
              <a:rPr lang="en-CA" sz="1799" dirty="0">
                <a:latin typeface="Georgia" panose="02040502050405020303" pitchFamily="18" charset="0"/>
                <a:cs typeface="Times New Roman" panose="02020603050405020304" pitchFamily="18" charset="0"/>
              </a:rPr>
              <a:t>). Days until recovery is plotted for male (</a:t>
            </a:r>
            <a:r>
              <a:rPr lang="en-CA" sz="1799" b="1" dirty="0">
                <a:latin typeface="Georgia" panose="02040502050405020303" pitchFamily="18" charset="0"/>
                <a:cs typeface="Times New Roman" panose="02020603050405020304" pitchFamily="18" charset="0"/>
              </a:rPr>
              <a:t>B</a:t>
            </a:r>
            <a:r>
              <a:rPr lang="en-CA" sz="1799" dirty="0">
                <a:latin typeface="Georgia" panose="02040502050405020303" pitchFamily="18" charset="0"/>
                <a:cs typeface="Times New Roman" panose="02020603050405020304" pitchFamily="18" charset="0"/>
              </a:rPr>
              <a:t>) and female (</a:t>
            </a:r>
            <a:r>
              <a:rPr lang="en-CA" sz="1799" b="1" dirty="0">
                <a:latin typeface="Georgia" panose="02040502050405020303" pitchFamily="18" charset="0"/>
                <a:cs typeface="Times New Roman" panose="02020603050405020304" pitchFamily="18" charset="0"/>
              </a:rPr>
              <a:t>C</a:t>
            </a:r>
            <a:r>
              <a:rPr lang="en-CA" sz="1799" dirty="0">
                <a:latin typeface="Georgia" panose="02040502050405020303" pitchFamily="18" charset="0"/>
                <a:cs typeface="Times New Roman" panose="02020603050405020304" pitchFamily="18" charset="0"/>
              </a:rPr>
              <a:t>) mice. </a:t>
            </a:r>
            <a:r>
              <a:rPr lang="en-CA" sz="1799" kern="100" dirty="0">
                <a:latin typeface="Georgia" panose="02040502050405020303" pitchFamily="18" charset="0"/>
                <a:ea typeface="Aptos" panose="020B0004020202020204" pitchFamily="34" charset="0"/>
                <a:cs typeface="Times New Roman" panose="02020603050405020304" pitchFamily="18" charset="0"/>
              </a:rPr>
              <a:t>Paw withdrawal threshold was measured using Von Frey testing in mice after incisional paw, Dexamethasone/PBS treatments and injection of CS intraplantar (</a:t>
            </a:r>
            <a:r>
              <a:rPr lang="en-CA" sz="1799" b="1" kern="100" dirty="0">
                <a:latin typeface="Georgia" panose="02040502050405020303" pitchFamily="18" charset="0"/>
                <a:ea typeface="Aptos" panose="020B0004020202020204" pitchFamily="34" charset="0"/>
                <a:cs typeface="Times New Roman" panose="02020603050405020304" pitchFamily="18" charset="0"/>
              </a:rPr>
              <a:t>E</a:t>
            </a:r>
            <a:r>
              <a:rPr lang="en-CA" sz="1799" kern="100" dirty="0">
                <a:latin typeface="Georgia" panose="02040502050405020303" pitchFamily="18" charset="0"/>
                <a:ea typeface="Aptos" panose="020B0004020202020204" pitchFamily="34" charset="0"/>
                <a:cs typeface="Times New Roman" panose="02020603050405020304" pitchFamily="18" charset="0"/>
              </a:rPr>
              <a:t>), intraperitoneal (</a:t>
            </a:r>
            <a:r>
              <a:rPr lang="en-CA" sz="1799" b="1" kern="100" dirty="0">
                <a:latin typeface="Georgia" panose="02040502050405020303" pitchFamily="18" charset="0"/>
                <a:ea typeface="Aptos" panose="020B0004020202020204" pitchFamily="34" charset="0"/>
                <a:cs typeface="Times New Roman" panose="02020603050405020304" pitchFamily="18" charset="0"/>
              </a:rPr>
              <a:t>G</a:t>
            </a:r>
            <a:r>
              <a:rPr lang="en-CA" sz="1799" kern="100" dirty="0">
                <a:latin typeface="Georgia" panose="02040502050405020303" pitchFamily="18" charset="0"/>
                <a:ea typeface="Aptos" panose="020B0004020202020204" pitchFamily="34" charset="0"/>
                <a:cs typeface="Times New Roman" panose="02020603050405020304" pitchFamily="18" charset="0"/>
              </a:rPr>
              <a:t>) and intrathecally (</a:t>
            </a:r>
            <a:r>
              <a:rPr lang="en-CA" sz="1799" b="1" kern="100" dirty="0">
                <a:latin typeface="Georgia" panose="02040502050405020303" pitchFamily="18" charset="0"/>
                <a:ea typeface="Aptos" panose="020B0004020202020204" pitchFamily="34" charset="0"/>
                <a:cs typeface="Times New Roman" panose="02020603050405020304" pitchFamily="18" charset="0"/>
              </a:rPr>
              <a:t>I</a:t>
            </a:r>
            <a:r>
              <a:rPr lang="en-CA" sz="1799" kern="100" dirty="0">
                <a:latin typeface="Georgia" panose="02040502050405020303" pitchFamily="18" charset="0"/>
                <a:ea typeface="Aptos" panose="020B0004020202020204" pitchFamily="34" charset="0"/>
                <a:cs typeface="Times New Roman" panose="02020603050405020304" pitchFamily="18" charset="0"/>
              </a:rPr>
              <a:t>). Days until recovery are plotted in (</a:t>
            </a:r>
            <a:r>
              <a:rPr lang="en-CA" sz="1799" b="1" kern="100" dirty="0">
                <a:latin typeface="Georgia" panose="02040502050405020303" pitchFamily="18" charset="0"/>
                <a:ea typeface="Aptos" panose="020B0004020202020204" pitchFamily="34" charset="0"/>
                <a:cs typeface="Times New Roman" panose="02020603050405020304" pitchFamily="18" charset="0"/>
              </a:rPr>
              <a:t>F</a:t>
            </a:r>
            <a:r>
              <a:rPr lang="en-CA" sz="1799" kern="100" dirty="0">
                <a:latin typeface="Georgia" panose="02040502050405020303" pitchFamily="18" charset="0"/>
                <a:ea typeface="Aptos" panose="020B0004020202020204" pitchFamily="34" charset="0"/>
                <a:cs typeface="Times New Roman" panose="02020603050405020304" pitchFamily="18" charset="0"/>
              </a:rPr>
              <a:t>), (</a:t>
            </a:r>
            <a:r>
              <a:rPr lang="en-CA" sz="1799" b="1" kern="100" dirty="0">
                <a:latin typeface="Georgia" panose="02040502050405020303" pitchFamily="18" charset="0"/>
                <a:ea typeface="Aptos" panose="020B0004020202020204" pitchFamily="34" charset="0"/>
                <a:cs typeface="Times New Roman" panose="02020603050405020304" pitchFamily="18" charset="0"/>
              </a:rPr>
              <a:t>H</a:t>
            </a:r>
            <a:r>
              <a:rPr lang="en-CA" sz="1799" kern="100" dirty="0">
                <a:latin typeface="Georgia" panose="02040502050405020303" pitchFamily="18" charset="0"/>
                <a:ea typeface="Aptos" panose="020B0004020202020204" pitchFamily="34" charset="0"/>
                <a:cs typeface="Times New Roman" panose="02020603050405020304" pitchFamily="18" charset="0"/>
              </a:rPr>
              <a:t>) and (</a:t>
            </a:r>
            <a:r>
              <a:rPr lang="en-CA" sz="1799" b="1" kern="100" dirty="0">
                <a:latin typeface="Georgia" panose="02040502050405020303" pitchFamily="18" charset="0"/>
                <a:ea typeface="Aptos" panose="020B0004020202020204" pitchFamily="34" charset="0"/>
                <a:cs typeface="Times New Roman" panose="02020603050405020304" pitchFamily="18" charset="0"/>
              </a:rPr>
              <a:t>J</a:t>
            </a:r>
            <a:r>
              <a:rPr lang="en-CA" sz="1799" kern="100" dirty="0">
                <a:latin typeface="Georgia" panose="02040502050405020303" pitchFamily="18" charset="0"/>
                <a:ea typeface="Aptos" panose="020B0004020202020204" pitchFamily="34" charset="0"/>
                <a:cs typeface="Times New Roman" panose="02020603050405020304" pitchFamily="18" charset="0"/>
              </a:rPr>
              <a:t>) respectively. Symbols represent mean ± SEM 50% withdrawal thresholds (g). Green arrows represent the time of CS/S injections. </a:t>
            </a:r>
            <a:endParaRPr lang="en-CA" sz="1799"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99" name="Rectángulo 50">
            <a:extLst>
              <a:ext uri="{FF2B5EF4-FFF2-40B4-BE49-F238E27FC236}">
                <a16:creationId xmlns:a16="http://schemas.microsoft.com/office/drawing/2014/main" id="{72B7D196-C53A-751F-C2E5-D81FFB697D51}"/>
              </a:ext>
            </a:extLst>
          </p:cNvPr>
          <p:cNvSpPr/>
          <p:nvPr/>
        </p:nvSpPr>
        <p:spPr>
          <a:xfrm>
            <a:off x="35467404" y="14505676"/>
            <a:ext cx="10849553" cy="7001917"/>
          </a:xfrm>
          <a:prstGeom prst="rect">
            <a:avLst/>
          </a:prstGeom>
        </p:spPr>
        <p:txBody>
          <a:bodyPr wrap="square">
            <a:spAutoFit/>
          </a:bodyPr>
          <a:lstStyle/>
          <a:p>
            <a:pPr marL="342877" indent="-342877">
              <a:buFont typeface="Arial" panose="020B0604020202020204" pitchFamily="34" charset="0"/>
              <a:buChar char="•"/>
            </a:pPr>
            <a:r>
              <a:rPr lang="en-US" sz="2800" dirty="0">
                <a:latin typeface="Georgia" panose="02040502050405020303" pitchFamily="18" charset="0"/>
                <a:ea typeface="Calibri" panose="020F0502020204030204" pitchFamily="34" charset="0"/>
                <a:cs typeface="Arial" panose="020B0604020202020204" pitchFamily="34" charset="0"/>
              </a:rPr>
              <a:t>Our results validated the previously reported observation that inhibiting active biological processes at the acute state of injury greatly prolongs pain resolution in a new and commonly used clinically relevant mouse model of postoperative pain.</a:t>
            </a:r>
          </a:p>
          <a:p>
            <a:pPr marL="342877" indent="-342877">
              <a:buFont typeface="Arial" panose="020B0604020202020204" pitchFamily="34" charset="0"/>
              <a:buChar char="•"/>
            </a:pPr>
            <a:r>
              <a:rPr lang="en-US" sz="2800" dirty="0">
                <a:latin typeface="Georgia" panose="02040502050405020303" pitchFamily="18" charset="0"/>
                <a:ea typeface="Calibri" panose="020F0502020204030204" pitchFamily="34" charset="0"/>
                <a:cs typeface="Arial" panose="020B0604020202020204" pitchFamily="34" charset="0"/>
              </a:rPr>
              <a:t>CS intraplantar and intraperitoneal injections prevent long-lasting pain induced by dexamethasone in post-surgical models.</a:t>
            </a:r>
          </a:p>
          <a:p>
            <a:pPr marL="342877" indent="-342877">
              <a:buFont typeface="Arial" panose="020B0604020202020204" pitchFamily="34" charset="0"/>
              <a:buChar char="•"/>
            </a:pPr>
            <a:r>
              <a:rPr lang="en-US" sz="2800" dirty="0">
                <a:latin typeface="Georgia" panose="02040502050405020303" pitchFamily="18" charset="0"/>
                <a:ea typeface="Calibri" panose="020F0502020204030204" pitchFamily="34" charset="0"/>
                <a:cs typeface="Arial" panose="020B0604020202020204" pitchFamily="34" charset="0"/>
              </a:rPr>
              <a:t>CS intrathecal injections did not prevent long-lasting pain induced by dexamethasone in post-surgical models.</a:t>
            </a:r>
          </a:p>
          <a:p>
            <a:pPr marL="342877" indent="-342877">
              <a:buFont typeface="Arial" panose="020B0604020202020204" pitchFamily="34" charset="0"/>
              <a:buChar char="•"/>
            </a:pPr>
            <a:r>
              <a:rPr lang="en-US" sz="2800" dirty="0">
                <a:effectLst/>
                <a:latin typeface="Georgia" panose="02040502050405020303" pitchFamily="18" charset="0"/>
                <a:ea typeface="Calibri" panose="020F0502020204030204" pitchFamily="34" charset="0"/>
                <a:cs typeface="Arial" panose="020B0604020202020204" pitchFamily="34" charset="0"/>
              </a:rPr>
              <a:t>CS intraplanar injections resol</a:t>
            </a:r>
            <a:r>
              <a:rPr lang="en-US" sz="2800" dirty="0">
                <a:latin typeface="Georgia" panose="02040502050405020303" pitchFamily="18" charset="0"/>
                <a:ea typeface="Calibri" panose="020F0502020204030204" pitchFamily="34" charset="0"/>
                <a:cs typeface="Arial" panose="020B0604020202020204" pitchFamily="34" charset="0"/>
              </a:rPr>
              <a:t>ve</a:t>
            </a:r>
            <a:r>
              <a:rPr lang="en-US" sz="2800" dirty="0">
                <a:effectLst/>
                <a:latin typeface="Georgia" panose="02040502050405020303" pitchFamily="18" charset="0"/>
                <a:ea typeface="Calibri" panose="020F0502020204030204" pitchFamily="34" charset="0"/>
                <a:cs typeface="Arial" panose="020B0604020202020204" pitchFamily="34" charset="0"/>
              </a:rPr>
              <a:t> long-lasting pain induced by dexamethasone in post-surgical models</a:t>
            </a:r>
            <a:r>
              <a:rPr lang="en-US" sz="2800" dirty="0">
                <a:latin typeface="Georgia" panose="02040502050405020303" pitchFamily="18" charset="0"/>
                <a:ea typeface="Calibri" panose="020F0502020204030204" pitchFamily="34" charset="0"/>
                <a:cs typeface="Arial" panose="020B0604020202020204" pitchFamily="34" charset="0"/>
              </a:rPr>
              <a:t>.</a:t>
            </a:r>
          </a:p>
          <a:p>
            <a:pPr marL="342877" indent="-342877">
              <a:buFont typeface="Arial" panose="020B0604020202020204" pitchFamily="34" charset="0"/>
              <a:buChar char="•"/>
            </a:pPr>
            <a:r>
              <a:rPr lang="en-CA" sz="2800" b="1" dirty="0">
                <a:solidFill>
                  <a:srgbClr val="000000"/>
                </a:solidFill>
                <a:latin typeface="Georgia" panose="02040502050405020303" pitchFamily="18" charset="0"/>
                <a:cs typeface="Arial" panose="020B0604020202020204" pitchFamily="34" charset="0"/>
              </a:rPr>
              <a:t>Pain behaviour in our model resolves spontaneously unless the immune/inflammatory response is inhibited by DEXA. CS restores this immune response and protects from transitioning to chronic pain. </a:t>
            </a:r>
            <a:br>
              <a:rPr lang="en-CA" sz="2800" dirty="0">
                <a:latin typeface="Georgia" panose="02040502050405020303" pitchFamily="18" charset="0"/>
              </a:rPr>
            </a:br>
            <a:endParaRPr lang="en-US" sz="2800" kern="0" dirty="0">
              <a:latin typeface="Georgia" panose="02040502050405020303" pitchFamily="18" charset="0"/>
              <a:ea typeface="Calibri" panose="020F0502020204030204" pitchFamily="34" charset="0"/>
              <a:cs typeface="Arial" panose="020B0604020202020204" pitchFamily="34" charset="0"/>
            </a:endParaRPr>
          </a:p>
          <a:p>
            <a:pPr marL="342877" indent="-342877">
              <a:buFont typeface="Arial" panose="020B0604020202020204" pitchFamily="34" charset="0"/>
              <a:buChar char="•"/>
            </a:pPr>
            <a:endParaRPr lang="en-CA" sz="2900" dirty="0">
              <a:latin typeface="Georgia" panose="02040502050405020303" pitchFamily="18" charset="0"/>
              <a:ea typeface="Calibri" panose="020F0502020204030204" pitchFamily="34" charset="0"/>
              <a:cs typeface="Arial" panose="020B0604020202020204" pitchFamily="34" charset="0"/>
            </a:endParaRPr>
          </a:p>
        </p:txBody>
      </p:sp>
      <p:sp>
        <p:nvSpPr>
          <p:cNvPr id="100" name="TextBox 99">
            <a:extLst>
              <a:ext uri="{FF2B5EF4-FFF2-40B4-BE49-F238E27FC236}">
                <a16:creationId xmlns:a16="http://schemas.microsoft.com/office/drawing/2014/main" id="{028FB7D4-CA7C-F896-6663-D28A75BF85F6}"/>
              </a:ext>
            </a:extLst>
          </p:cNvPr>
          <p:cNvSpPr txBox="1"/>
          <p:nvPr/>
        </p:nvSpPr>
        <p:spPr>
          <a:xfrm>
            <a:off x="35233226" y="27614304"/>
            <a:ext cx="10848341" cy="4524315"/>
          </a:xfrm>
          <a:prstGeom prst="rect">
            <a:avLst/>
          </a:prstGeom>
          <a:noFill/>
        </p:spPr>
        <p:txBody>
          <a:bodyPr wrap="square">
            <a:spAutoFit/>
          </a:bodyPr>
          <a:lstStyle/>
          <a:p>
            <a:pPr algn="just">
              <a:buFont typeface="+mj-lt"/>
              <a:buAutoNum type="arabicPeriod"/>
            </a:pPr>
            <a:r>
              <a:rPr lang="en-CA" sz="1600" i="1" dirty="0" err="1">
                <a:latin typeface="Georgia" panose="02040502050405020303" pitchFamily="18" charset="0"/>
                <a:cs typeface="Arial" panose="020B0604020202020204" pitchFamily="34" charset="0"/>
              </a:rPr>
              <a:t>Parisien</a:t>
            </a:r>
            <a:r>
              <a:rPr lang="en-CA" sz="1600" i="1" dirty="0">
                <a:latin typeface="Georgia" panose="02040502050405020303" pitchFamily="18" charset="0"/>
                <a:cs typeface="Arial" panose="020B0604020202020204" pitchFamily="34" charset="0"/>
              </a:rPr>
              <a:t>, M., Lima, L. V., </a:t>
            </a:r>
            <a:r>
              <a:rPr lang="en-CA" sz="1600" i="1" dirty="0" err="1">
                <a:latin typeface="Georgia" panose="02040502050405020303" pitchFamily="18" charset="0"/>
                <a:cs typeface="Arial" panose="020B0604020202020204" pitchFamily="34" charset="0"/>
              </a:rPr>
              <a:t>Dagostino</a:t>
            </a:r>
            <a:r>
              <a:rPr lang="en-CA" sz="1600" i="1" dirty="0">
                <a:latin typeface="Georgia" panose="02040502050405020303" pitchFamily="18" charset="0"/>
                <a:cs typeface="Arial" panose="020B0604020202020204" pitchFamily="34" charset="0"/>
              </a:rPr>
              <a:t>, C., El-</a:t>
            </a:r>
            <a:r>
              <a:rPr lang="en-CA" sz="1600" i="1" dirty="0" err="1">
                <a:latin typeface="Georgia" panose="02040502050405020303" pitchFamily="18" charset="0"/>
                <a:cs typeface="Arial" panose="020B0604020202020204" pitchFamily="34" charset="0"/>
              </a:rPr>
              <a:t>Hachem</a:t>
            </a:r>
            <a:r>
              <a:rPr lang="en-CA" sz="1600" i="1" dirty="0">
                <a:latin typeface="Georgia" panose="02040502050405020303" pitchFamily="18" charset="0"/>
                <a:cs typeface="Arial" panose="020B0604020202020204" pitchFamily="34" charset="0"/>
              </a:rPr>
              <a:t>, N., Drury, G. L., Grant, A. V., </a:t>
            </a:r>
            <a:r>
              <a:rPr lang="en-CA" sz="1600" i="1" dirty="0" err="1">
                <a:latin typeface="Georgia" panose="02040502050405020303" pitchFamily="18" charset="0"/>
                <a:cs typeface="Arial" panose="020B0604020202020204" pitchFamily="34" charset="0"/>
              </a:rPr>
              <a:t>Huising</a:t>
            </a:r>
            <a:r>
              <a:rPr lang="en-CA" sz="1600" i="1" dirty="0">
                <a:latin typeface="Georgia" panose="02040502050405020303" pitchFamily="18" charset="0"/>
                <a:cs typeface="Arial" panose="020B0604020202020204" pitchFamily="34" charset="0"/>
              </a:rPr>
              <a:t>, J., Verma, V., </a:t>
            </a:r>
            <a:r>
              <a:rPr lang="en-CA" sz="1600" i="1" dirty="0" err="1">
                <a:latin typeface="Georgia" panose="02040502050405020303" pitchFamily="18" charset="0"/>
                <a:cs typeface="Arial" panose="020B0604020202020204" pitchFamily="34" charset="0"/>
              </a:rPr>
              <a:t>Meloto</a:t>
            </a:r>
            <a:r>
              <a:rPr lang="en-CA" sz="1600" i="1" dirty="0">
                <a:latin typeface="Georgia" panose="02040502050405020303" pitchFamily="18" charset="0"/>
                <a:cs typeface="Arial" panose="020B0604020202020204" pitchFamily="34" charset="0"/>
              </a:rPr>
              <a:t>, C. B., Silva, J. R., Dutra, G. G., Markova, T., Dang, H., Tessier, P. A., Slade, G. D., </a:t>
            </a:r>
            <a:r>
              <a:rPr lang="en-CA" sz="1600" i="1" dirty="0" err="1">
                <a:latin typeface="Georgia" panose="02040502050405020303" pitchFamily="18" charset="0"/>
                <a:cs typeface="Arial" panose="020B0604020202020204" pitchFamily="34" charset="0"/>
              </a:rPr>
              <a:t>Nackley</a:t>
            </a:r>
            <a:r>
              <a:rPr lang="en-CA" sz="1600" i="1" dirty="0">
                <a:latin typeface="Georgia" panose="02040502050405020303" pitchFamily="18" charset="0"/>
                <a:cs typeface="Arial" panose="020B0604020202020204" pitchFamily="34" charset="0"/>
              </a:rPr>
              <a:t>, A. G., </a:t>
            </a:r>
            <a:r>
              <a:rPr lang="en-CA" sz="1600" i="1" dirty="0" err="1">
                <a:latin typeface="Georgia" panose="02040502050405020303" pitchFamily="18" charset="0"/>
                <a:cs typeface="Arial" panose="020B0604020202020204" pitchFamily="34" charset="0"/>
              </a:rPr>
              <a:t>Ghasemlou</a:t>
            </a:r>
            <a:r>
              <a:rPr lang="en-CA" sz="1600" i="1" dirty="0">
                <a:latin typeface="Georgia" panose="02040502050405020303" pitchFamily="18" charset="0"/>
                <a:cs typeface="Arial" panose="020B0604020202020204" pitchFamily="34" charset="0"/>
              </a:rPr>
              <a:t>, N., </a:t>
            </a:r>
            <a:r>
              <a:rPr lang="en-CA" sz="1600" i="1" dirty="0" err="1">
                <a:latin typeface="Georgia" panose="02040502050405020303" pitchFamily="18" charset="0"/>
                <a:cs typeface="Arial" panose="020B0604020202020204" pitchFamily="34" charset="0"/>
              </a:rPr>
              <a:t>Mogil</a:t>
            </a:r>
            <a:r>
              <a:rPr lang="en-CA" sz="1600" i="1" dirty="0">
                <a:latin typeface="Georgia" panose="02040502050405020303" pitchFamily="18" charset="0"/>
                <a:cs typeface="Arial" panose="020B0604020202020204" pitchFamily="34" charset="0"/>
              </a:rPr>
              <a:t>, J. S., Allegri, M., &amp; Diatchenko, L. (2022). Acute inflammatory response via neutrophil activation protects against the development of chronic pain. Science Translational Medicine, 14(644). https://</a:t>
            </a:r>
            <a:r>
              <a:rPr lang="en-CA" sz="1600" i="1" dirty="0" err="1">
                <a:latin typeface="Georgia" panose="02040502050405020303" pitchFamily="18" charset="0"/>
                <a:cs typeface="Arial" panose="020B0604020202020204" pitchFamily="34" charset="0"/>
              </a:rPr>
              <a:t>doi.org</a:t>
            </a:r>
            <a:r>
              <a:rPr lang="en-CA" sz="1600" i="1" dirty="0">
                <a:latin typeface="Georgia" panose="02040502050405020303" pitchFamily="18" charset="0"/>
                <a:cs typeface="Arial" panose="020B0604020202020204" pitchFamily="34" charset="0"/>
              </a:rPr>
              <a:t>/10.1126/scitranslmed.abj9954 </a:t>
            </a:r>
          </a:p>
          <a:p>
            <a:pPr algn="just">
              <a:buFont typeface="+mj-lt"/>
              <a:buAutoNum type="arabicPeriod"/>
            </a:pPr>
            <a:r>
              <a:rPr lang="en-CA" sz="1600" i="1" dirty="0">
                <a:latin typeface="Georgia" panose="02040502050405020303" pitchFamily="18" charset="0"/>
                <a:cs typeface="Arial" panose="020B0604020202020204" pitchFamily="34" charset="0"/>
              </a:rPr>
              <a:t>. </a:t>
            </a:r>
            <a:r>
              <a:rPr lang="en-US" sz="1600" i="1" dirty="0" err="1">
                <a:latin typeface="Georgia" panose="02040502050405020303" pitchFamily="18" charset="0"/>
                <a:ea typeface="Calibri" panose="020F0502020204030204" pitchFamily="34" charset="0"/>
                <a:cs typeface="Arial" panose="020B0604020202020204" pitchFamily="34" charset="0"/>
              </a:rPr>
              <a:t>Motaal</a:t>
            </a:r>
            <a:r>
              <a:rPr lang="en-US" sz="1600" i="1" dirty="0">
                <a:latin typeface="Georgia" panose="02040502050405020303" pitchFamily="18" charset="0"/>
                <a:ea typeface="Calibri" panose="020F0502020204030204" pitchFamily="34" charset="0"/>
                <a:cs typeface="Arial" panose="020B0604020202020204" pitchFamily="34" charset="0"/>
              </a:rPr>
              <a:t>, F. K. A.-E., </a:t>
            </a:r>
            <a:r>
              <a:rPr lang="en-US" sz="1600" i="1" dirty="0" err="1">
                <a:latin typeface="Georgia" panose="02040502050405020303" pitchFamily="18" charset="0"/>
                <a:ea typeface="Calibri" panose="020F0502020204030204" pitchFamily="34" charset="0"/>
                <a:cs typeface="Arial" panose="020B0604020202020204" pitchFamily="34" charset="0"/>
              </a:rPr>
              <a:t>Elganzoury</a:t>
            </a:r>
            <a:r>
              <a:rPr lang="en-US" sz="1600" i="1" dirty="0">
                <a:latin typeface="Georgia" panose="02040502050405020303" pitchFamily="18" charset="0"/>
                <a:ea typeface="Calibri" panose="020F0502020204030204" pitchFamily="34" charset="0"/>
                <a:cs typeface="Arial" panose="020B0604020202020204" pitchFamily="34" charset="0"/>
              </a:rPr>
              <a:t>, A. M., </a:t>
            </a:r>
            <a:r>
              <a:rPr lang="en-US" sz="1600" i="1" dirty="0" err="1">
                <a:latin typeface="Georgia" panose="02040502050405020303" pitchFamily="18" charset="0"/>
                <a:ea typeface="Calibri" panose="020F0502020204030204" pitchFamily="34" charset="0"/>
                <a:cs typeface="Arial" panose="020B0604020202020204" pitchFamily="34" charset="0"/>
              </a:rPr>
              <a:t>Fathalla</a:t>
            </a:r>
            <a:r>
              <a:rPr lang="en-US" sz="1600" i="1" dirty="0">
                <a:latin typeface="Georgia" panose="02040502050405020303" pitchFamily="18" charset="0"/>
                <a:ea typeface="Calibri" panose="020F0502020204030204" pitchFamily="34" charset="0"/>
                <a:cs typeface="Arial" panose="020B0604020202020204" pitchFamily="34" charset="0"/>
              </a:rPr>
              <a:t>, M. M. &amp; </a:t>
            </a:r>
            <a:r>
              <a:rPr lang="en-US" sz="1600" i="1" dirty="0" err="1">
                <a:latin typeface="Georgia" panose="02040502050405020303" pitchFamily="18" charset="0"/>
                <a:ea typeface="Calibri" panose="020F0502020204030204" pitchFamily="34" charset="0"/>
                <a:cs typeface="Arial" panose="020B0604020202020204" pitchFamily="34" charset="0"/>
              </a:rPr>
              <a:t>Abdulkareem</a:t>
            </a:r>
            <a:r>
              <a:rPr lang="en-US" sz="1600" i="1" dirty="0">
                <a:latin typeface="Georgia" panose="02040502050405020303" pitchFamily="18" charset="0"/>
                <a:ea typeface="Calibri" panose="020F0502020204030204" pitchFamily="34" charset="0"/>
                <a:cs typeface="Arial" panose="020B0604020202020204" pitchFamily="34" charset="0"/>
              </a:rPr>
              <a:t>, O. Low-dose intra-articular autologous conditioned serum in treatment of primary knee osteoarthritis. Egypt </a:t>
            </a:r>
            <a:r>
              <a:rPr lang="en-US" sz="1600" i="1" dirty="0" err="1">
                <a:latin typeface="Georgia" panose="02040502050405020303" pitchFamily="18" charset="0"/>
                <a:ea typeface="Calibri" panose="020F0502020204030204" pitchFamily="34" charset="0"/>
                <a:cs typeface="Arial" panose="020B0604020202020204" pitchFamily="34" charset="0"/>
              </a:rPr>
              <a:t>Rheumatol</a:t>
            </a:r>
            <a:r>
              <a:rPr lang="en-US" sz="1600" i="1" dirty="0">
                <a:latin typeface="Georgia" panose="02040502050405020303" pitchFamily="18" charset="0"/>
                <a:ea typeface="Calibri" panose="020F0502020204030204" pitchFamily="34" charset="0"/>
                <a:cs typeface="Arial" panose="020B0604020202020204" pitchFamily="34" charset="0"/>
              </a:rPr>
              <a:t> </a:t>
            </a:r>
            <a:r>
              <a:rPr lang="en-US" sz="1600" i="1" dirty="0" err="1">
                <a:latin typeface="Georgia" panose="02040502050405020303" pitchFamily="18" charset="0"/>
                <a:ea typeface="Calibri" panose="020F0502020204030204" pitchFamily="34" charset="0"/>
                <a:cs typeface="Arial" panose="020B0604020202020204" pitchFamily="34" charset="0"/>
              </a:rPr>
              <a:t>Rehabil</a:t>
            </a:r>
            <a:r>
              <a:rPr lang="en-US" sz="1600" i="1" dirty="0">
                <a:latin typeface="Georgia" panose="02040502050405020303" pitchFamily="18" charset="0"/>
                <a:ea typeface="Calibri" panose="020F0502020204030204" pitchFamily="34" charset="0"/>
                <a:cs typeface="Arial" panose="020B0604020202020204" pitchFamily="34" charset="0"/>
              </a:rPr>
              <a:t> 41, 98–102 (2014).</a:t>
            </a:r>
          </a:p>
          <a:p>
            <a:pPr algn="just"/>
            <a:r>
              <a:rPr lang="en-US" sz="1600" i="1" dirty="0">
                <a:latin typeface="Georgia" panose="02040502050405020303" pitchFamily="18" charset="0"/>
                <a:ea typeface="Calibri" panose="020F0502020204030204" pitchFamily="34" charset="0"/>
                <a:cs typeface="Arial" panose="020B0604020202020204" pitchFamily="34" charset="0"/>
              </a:rPr>
              <a:t>3. </a:t>
            </a:r>
            <a:r>
              <a:rPr lang="en-US" sz="1600" i="1" dirty="0" err="1">
                <a:latin typeface="Georgia" panose="02040502050405020303" pitchFamily="18" charset="0"/>
                <a:ea typeface="Calibri" panose="020F0502020204030204" pitchFamily="34" charset="0"/>
                <a:cs typeface="Arial" panose="020B0604020202020204" pitchFamily="34" charset="0"/>
              </a:rPr>
              <a:t>Aghamohammadi</a:t>
            </a:r>
            <a:r>
              <a:rPr lang="en-US" sz="1600" i="1" dirty="0">
                <a:latin typeface="Georgia" panose="02040502050405020303" pitchFamily="18" charset="0"/>
                <a:ea typeface="Calibri" panose="020F0502020204030204" pitchFamily="34" charset="0"/>
                <a:cs typeface="Arial" panose="020B0604020202020204" pitchFamily="34" charset="0"/>
              </a:rPr>
              <a:t>, D., </a:t>
            </a:r>
            <a:r>
              <a:rPr lang="en-US" sz="1600" i="1" dirty="0" err="1">
                <a:latin typeface="Georgia" panose="02040502050405020303" pitchFamily="18" charset="0"/>
                <a:ea typeface="Calibri" panose="020F0502020204030204" pitchFamily="34" charset="0"/>
                <a:cs typeface="Arial" panose="020B0604020202020204" pitchFamily="34" charset="0"/>
              </a:rPr>
              <a:t>Saharifi</a:t>
            </a:r>
            <a:r>
              <a:rPr lang="en-US" sz="1600" i="1" dirty="0">
                <a:latin typeface="Georgia" panose="02040502050405020303" pitchFamily="18" charset="0"/>
                <a:ea typeface="Calibri" panose="020F0502020204030204" pitchFamily="34" charset="0"/>
                <a:cs typeface="Arial" panose="020B0604020202020204" pitchFamily="34" charset="0"/>
              </a:rPr>
              <a:t>, S., </a:t>
            </a:r>
            <a:r>
              <a:rPr lang="en-US" sz="1600" i="1" dirty="0" err="1">
                <a:latin typeface="Georgia" panose="02040502050405020303" pitchFamily="18" charset="0"/>
                <a:ea typeface="Calibri" panose="020F0502020204030204" pitchFamily="34" charset="0"/>
                <a:cs typeface="Arial" panose="020B0604020202020204" pitchFamily="34" charset="0"/>
              </a:rPr>
              <a:t>Shakouri</a:t>
            </a:r>
            <a:r>
              <a:rPr lang="en-US" sz="1600" i="1" dirty="0">
                <a:latin typeface="Georgia" panose="02040502050405020303" pitchFamily="18" charset="0"/>
                <a:ea typeface="Calibri" panose="020F0502020204030204" pitchFamily="34" charset="0"/>
                <a:cs typeface="Arial" panose="020B0604020202020204" pitchFamily="34" charset="0"/>
              </a:rPr>
              <a:t>, S. K., </a:t>
            </a:r>
            <a:r>
              <a:rPr lang="en-US" sz="1600" i="1" dirty="0" err="1">
                <a:latin typeface="Georgia" panose="02040502050405020303" pitchFamily="18" charset="0"/>
                <a:ea typeface="Calibri" panose="020F0502020204030204" pitchFamily="34" charset="0"/>
                <a:cs typeface="Arial" panose="020B0604020202020204" pitchFamily="34" charset="0"/>
              </a:rPr>
              <a:t>Eslampour</a:t>
            </a:r>
            <a:r>
              <a:rPr lang="en-US" sz="1600" i="1" dirty="0">
                <a:latin typeface="Georgia" panose="02040502050405020303" pitchFamily="18" charset="0"/>
                <a:ea typeface="Calibri" panose="020F0502020204030204" pitchFamily="34" charset="0"/>
                <a:cs typeface="Arial" panose="020B0604020202020204" pitchFamily="34" charset="0"/>
              </a:rPr>
              <a:t>, Y. &amp; </a:t>
            </a:r>
            <a:r>
              <a:rPr lang="en-US" sz="1600" i="1" dirty="0" err="1">
                <a:latin typeface="Georgia" panose="02040502050405020303" pitchFamily="18" charset="0"/>
                <a:ea typeface="Calibri" panose="020F0502020204030204" pitchFamily="34" charset="0"/>
                <a:cs typeface="Arial" panose="020B0604020202020204" pitchFamily="34" charset="0"/>
              </a:rPr>
              <a:t>Dolatkhah</a:t>
            </a:r>
            <a:r>
              <a:rPr lang="en-US" sz="1600" i="1" dirty="0">
                <a:latin typeface="Georgia" panose="02040502050405020303" pitchFamily="18" charset="0"/>
                <a:ea typeface="Calibri" panose="020F0502020204030204" pitchFamily="34" charset="0"/>
                <a:cs typeface="Arial" panose="020B0604020202020204" pitchFamily="34" charset="0"/>
              </a:rPr>
              <a:t>, N. Autologous conditioned serum (</a:t>
            </a:r>
            <a:r>
              <a:rPr lang="en-US" sz="1600" i="1" dirty="0" err="1">
                <a:latin typeface="Georgia" panose="02040502050405020303" pitchFamily="18" charset="0"/>
                <a:ea typeface="Calibri" panose="020F0502020204030204" pitchFamily="34" charset="0"/>
                <a:cs typeface="Arial" panose="020B0604020202020204" pitchFamily="34" charset="0"/>
              </a:rPr>
              <a:t>Orthokine</a:t>
            </a:r>
            <a:r>
              <a:rPr lang="en-US" sz="1600" i="1" dirty="0">
                <a:latin typeface="Georgia" panose="02040502050405020303" pitchFamily="18" charset="0"/>
                <a:ea typeface="Calibri" panose="020F0502020204030204" pitchFamily="34" charset="0"/>
                <a:cs typeface="Arial" panose="020B0604020202020204" pitchFamily="34" charset="0"/>
              </a:rPr>
              <a:t>) injection for treatment of classical trigeminal neuralgia: results of a single-center case series. J Med Case Reports 16, 183 (2022).</a:t>
            </a:r>
            <a:endParaRPr lang="en-CA" sz="1600" i="1" dirty="0">
              <a:latin typeface="Georgia" panose="02040502050405020303" pitchFamily="18" charset="0"/>
              <a:ea typeface="Calibri" panose="020F0502020204030204" pitchFamily="34" charset="0"/>
              <a:cs typeface="Arial" panose="020B0604020202020204" pitchFamily="34" charset="0"/>
            </a:endParaRPr>
          </a:p>
          <a:p>
            <a:pPr algn="just"/>
            <a:r>
              <a:rPr lang="en-CA" sz="1600" i="1" dirty="0">
                <a:latin typeface="Georgia" panose="02040502050405020303" pitchFamily="18" charset="0"/>
                <a:ea typeface="Calibri" panose="020F0502020204030204" pitchFamily="34" charset="0"/>
                <a:cs typeface="Arial" panose="020B0604020202020204" pitchFamily="34" charset="0"/>
              </a:rPr>
              <a:t>4. </a:t>
            </a:r>
            <a:r>
              <a:rPr lang="en-US" sz="1600" i="1" dirty="0">
                <a:latin typeface="Georgia" panose="02040502050405020303" pitchFamily="18" charset="0"/>
                <a:ea typeface="Calibri" panose="020F0502020204030204" pitchFamily="34" charset="0"/>
                <a:cs typeface="Arial" panose="020B0604020202020204" pitchFamily="34" charset="0"/>
              </a:rPr>
              <a:t>H. S., R. K., </a:t>
            </a:r>
            <a:r>
              <a:rPr lang="en-US" sz="1600" i="1" dirty="0" err="1">
                <a:latin typeface="Georgia" panose="02040502050405020303" pitchFamily="18" charset="0"/>
                <a:ea typeface="Calibri" panose="020F0502020204030204" pitchFamily="34" charset="0"/>
                <a:cs typeface="Arial" panose="020B0604020202020204" pitchFamily="34" charset="0"/>
              </a:rPr>
              <a:t>Goni</a:t>
            </a:r>
            <a:r>
              <a:rPr lang="en-US" sz="1600" i="1" dirty="0">
                <a:latin typeface="Georgia" panose="02040502050405020303" pitchFamily="18" charset="0"/>
                <a:ea typeface="Calibri" panose="020F0502020204030204" pitchFamily="34" charset="0"/>
                <a:cs typeface="Arial" panose="020B0604020202020204" pitchFamily="34" charset="0"/>
              </a:rPr>
              <a:t>, V. G. &amp; Y. K., B. Autologous Conditioned Serum as a Novel Alternative Option in the Treatment of Unilateral Lumbar Radiculopathy: A Prospective Study. Asian Spine J 9, 916 (2015).</a:t>
            </a:r>
            <a:endParaRPr lang="en-CA" sz="1600" i="1" dirty="0">
              <a:latin typeface="Georgia" panose="02040502050405020303" pitchFamily="18" charset="0"/>
              <a:ea typeface="Calibri" panose="020F0502020204030204" pitchFamily="34" charset="0"/>
              <a:cs typeface="Arial" panose="020B0604020202020204" pitchFamily="34" charset="0"/>
            </a:endParaRPr>
          </a:p>
          <a:p>
            <a:pPr algn="just"/>
            <a:r>
              <a:rPr lang="en-CA" sz="1600" i="1" dirty="0">
                <a:latin typeface="Georgia" panose="02040502050405020303" pitchFamily="18" charset="0"/>
                <a:ea typeface="Calibri" panose="020F0502020204030204" pitchFamily="34" charset="0"/>
                <a:cs typeface="Arial" panose="020B0604020202020204" pitchFamily="34" charset="0"/>
              </a:rPr>
              <a:t>5. </a:t>
            </a:r>
            <a:r>
              <a:rPr lang="en-US" sz="1600" i="1" dirty="0" err="1">
                <a:latin typeface="Georgia" panose="02040502050405020303" pitchFamily="18" charset="0"/>
                <a:ea typeface="Calibri" panose="020F0502020204030204" pitchFamily="34" charset="0"/>
                <a:cs typeface="Arial" panose="020B0604020202020204" pitchFamily="34" charset="0"/>
              </a:rPr>
              <a:t>Kerscher</a:t>
            </a:r>
            <a:r>
              <a:rPr lang="en-US" sz="1600" i="1" dirty="0">
                <a:latin typeface="Georgia" panose="02040502050405020303" pitchFamily="18" charset="0"/>
                <a:ea typeface="Calibri" panose="020F0502020204030204" pitchFamily="34" charset="0"/>
                <a:cs typeface="Arial" panose="020B0604020202020204" pitchFamily="34" charset="0"/>
              </a:rPr>
              <a:t>, M., Hertz-</a:t>
            </a:r>
            <a:r>
              <a:rPr lang="en-US" sz="1600" i="1" dirty="0" err="1">
                <a:latin typeface="Georgia" panose="02040502050405020303" pitchFamily="18" charset="0"/>
                <a:ea typeface="Calibri" panose="020F0502020204030204" pitchFamily="34" charset="0"/>
                <a:cs typeface="Arial" panose="020B0604020202020204" pitchFamily="34" charset="0"/>
              </a:rPr>
              <a:t>Kleptow</a:t>
            </a:r>
            <a:r>
              <a:rPr lang="en-US" sz="1600" i="1" dirty="0">
                <a:latin typeface="Georgia" panose="02040502050405020303" pitchFamily="18" charset="0"/>
                <a:ea typeface="Calibri" panose="020F0502020204030204" pitchFamily="34" charset="0"/>
                <a:cs typeface="Arial" panose="020B0604020202020204" pitchFamily="34" charset="0"/>
              </a:rPr>
              <a:t>, D., Drabik, A., </a:t>
            </a:r>
            <a:r>
              <a:rPr lang="en-US" sz="1600" i="1" dirty="0" err="1">
                <a:latin typeface="Georgia" panose="02040502050405020303" pitchFamily="18" charset="0"/>
                <a:ea typeface="Calibri" panose="020F0502020204030204" pitchFamily="34" charset="0"/>
                <a:cs typeface="Arial" panose="020B0604020202020204" pitchFamily="34" charset="0"/>
              </a:rPr>
              <a:t>Kaptan</a:t>
            </a:r>
            <a:r>
              <a:rPr lang="en-US" sz="1600" i="1" dirty="0">
                <a:latin typeface="Georgia" panose="02040502050405020303" pitchFamily="18" charset="0"/>
                <a:ea typeface="Calibri" panose="020F0502020204030204" pitchFamily="34" charset="0"/>
                <a:cs typeface="Arial" panose="020B0604020202020204" pitchFamily="34" charset="0"/>
              </a:rPr>
              <a:t>, T. &amp; Reinecke, J. Cell-Free Blood Cell </a:t>
            </a:r>
            <a:r>
              <a:rPr lang="en-US" sz="1600" i="1" dirty="0" err="1">
                <a:latin typeface="Georgia" panose="02040502050405020303" pitchFamily="18" charset="0"/>
                <a:ea typeface="Calibri" panose="020F0502020204030204" pitchFamily="34" charset="0"/>
                <a:cs typeface="Arial" panose="020B0604020202020204" pitchFamily="34" charset="0"/>
              </a:rPr>
              <a:t>Secretome</a:t>
            </a:r>
            <a:r>
              <a:rPr lang="en-US" sz="1600" i="1" dirty="0">
                <a:latin typeface="Georgia" panose="02040502050405020303" pitchFamily="18" charset="0"/>
                <a:ea typeface="Calibri" panose="020F0502020204030204" pitchFamily="34" charset="0"/>
                <a:cs typeface="Arial" panose="020B0604020202020204" pitchFamily="34" charset="0"/>
              </a:rPr>
              <a:t> (BCS) Counteracts Skin Aging and Restores Firmness and Elasticity. 20, (2021).</a:t>
            </a:r>
            <a:r>
              <a:rPr lang="en-CA" sz="1600" i="1" dirty="0">
                <a:latin typeface="Georgia" panose="02040502050405020303" pitchFamily="18" charset="0"/>
                <a:ea typeface="Calibri" panose="020F0502020204030204" pitchFamily="34" charset="0"/>
                <a:cs typeface="Arial" panose="020B0604020202020204" pitchFamily="34" charset="0"/>
              </a:rPr>
              <a:t>. </a:t>
            </a:r>
          </a:p>
          <a:p>
            <a:pPr algn="just"/>
            <a:r>
              <a:rPr lang="en-CA" sz="1600" i="1" dirty="0">
                <a:latin typeface="Georgia" panose="02040502050405020303" pitchFamily="18" charset="0"/>
                <a:cs typeface="Arial" panose="020B0604020202020204" pitchFamily="34" charset="0"/>
              </a:rPr>
              <a:t>6. </a:t>
            </a:r>
            <a:r>
              <a:rPr lang="en-US" sz="1600" i="1" dirty="0">
                <a:latin typeface="Georgia" panose="02040502050405020303" pitchFamily="18" charset="0"/>
                <a:ea typeface="Calibri" panose="020F0502020204030204" pitchFamily="34" charset="0"/>
                <a:cs typeface="Arial" panose="020B0604020202020204" pitchFamily="34" charset="0"/>
              </a:rPr>
              <a:t>Chevalier, X. et al. Intraarticular injection of anakinra in osteoarthritis of the knee: a multicenter, randomized, double-blind, placebo-controlled study. Arthritis Rheum 61, 344–352 (2009)</a:t>
            </a:r>
          </a:p>
          <a:p>
            <a:pPr algn="just"/>
            <a:r>
              <a:rPr lang="en-US" sz="1600" i="1" dirty="0">
                <a:latin typeface="Georgia" panose="02040502050405020303" pitchFamily="18" charset="0"/>
                <a:cs typeface="Arial" panose="020B0604020202020204" pitchFamily="34" charset="0"/>
              </a:rPr>
              <a:t>7. </a:t>
            </a:r>
            <a:r>
              <a:rPr lang="en-CA" sz="1600" i="1" dirty="0">
                <a:solidFill>
                  <a:srgbClr val="212121"/>
                </a:solidFill>
                <a:latin typeface="Georgia" panose="02040502050405020303" pitchFamily="18" charset="0"/>
                <a:cs typeface="Arial" panose="020B0604020202020204" pitchFamily="34" charset="0"/>
              </a:rPr>
              <a:t>Cowie AM, Stucky CL. A Mouse Model of Postoperative Pain. Bio </a:t>
            </a:r>
            <a:r>
              <a:rPr lang="en-CA" sz="1600" i="1" dirty="0" err="1">
                <a:solidFill>
                  <a:srgbClr val="212121"/>
                </a:solidFill>
                <a:latin typeface="Georgia" panose="02040502050405020303" pitchFamily="18" charset="0"/>
                <a:cs typeface="Arial" panose="020B0604020202020204" pitchFamily="34" charset="0"/>
              </a:rPr>
              <a:t>Protoc</a:t>
            </a:r>
            <a:r>
              <a:rPr lang="en-CA" sz="1600" i="1" dirty="0">
                <a:solidFill>
                  <a:srgbClr val="212121"/>
                </a:solidFill>
                <a:latin typeface="Georgia" panose="02040502050405020303" pitchFamily="18" charset="0"/>
                <a:cs typeface="Arial" panose="020B0604020202020204" pitchFamily="34" charset="0"/>
              </a:rPr>
              <a:t>. 2019 Jan 20;9(2):e3140. </a:t>
            </a:r>
            <a:r>
              <a:rPr lang="en-CA" sz="1600" i="1" dirty="0" err="1">
                <a:solidFill>
                  <a:srgbClr val="212121"/>
                </a:solidFill>
                <a:latin typeface="Georgia" panose="02040502050405020303" pitchFamily="18" charset="0"/>
                <a:cs typeface="Arial" panose="020B0604020202020204" pitchFamily="34" charset="0"/>
              </a:rPr>
              <a:t>doi</a:t>
            </a:r>
            <a:r>
              <a:rPr lang="en-CA" sz="1600" i="1" dirty="0">
                <a:solidFill>
                  <a:srgbClr val="212121"/>
                </a:solidFill>
                <a:latin typeface="Georgia" panose="02040502050405020303" pitchFamily="18" charset="0"/>
                <a:cs typeface="Arial" panose="020B0604020202020204" pitchFamily="34" charset="0"/>
              </a:rPr>
              <a:t>: 10.21769/BioProtoc.3140. PMID: 30820443; PMCID: PMC6390978.</a:t>
            </a:r>
            <a:endParaRPr lang="en-CA" sz="1600" i="1" dirty="0">
              <a:latin typeface="Georgia" panose="02040502050405020303" pitchFamily="18" charset="0"/>
              <a:cs typeface="Arial" panose="020B0604020202020204" pitchFamily="34" charset="0"/>
            </a:endParaRPr>
          </a:p>
        </p:txBody>
      </p:sp>
      <p:sp>
        <p:nvSpPr>
          <p:cNvPr id="60" name="TextBox 59">
            <a:extLst>
              <a:ext uri="{FF2B5EF4-FFF2-40B4-BE49-F238E27FC236}">
                <a16:creationId xmlns:a16="http://schemas.microsoft.com/office/drawing/2014/main" id="{1043F711-D47E-42B5-B443-99A2ED27753E}"/>
              </a:ext>
            </a:extLst>
          </p:cNvPr>
          <p:cNvSpPr txBox="1"/>
          <p:nvPr/>
        </p:nvSpPr>
        <p:spPr>
          <a:xfrm>
            <a:off x="35157799" y="26819142"/>
            <a:ext cx="9144000" cy="584647"/>
          </a:xfrm>
          <a:prstGeom prst="rect">
            <a:avLst/>
          </a:prstGeom>
          <a:noFill/>
        </p:spPr>
        <p:txBody>
          <a:bodyPr wrap="square" rtlCol="0">
            <a:spAutoFit/>
          </a:bodyPr>
          <a:lstStyle>
            <a:defPPr>
              <a:defRPr kern="1200"/>
            </a:defPPr>
          </a:lstStyle>
          <a:p>
            <a:r>
              <a:rPr lang="en-US" sz="3199" b="1" dirty="0">
                <a:solidFill>
                  <a:schemeClr val="tx1">
                    <a:lumMod val="75000"/>
                    <a:lumOff val="25000"/>
                  </a:schemeClr>
                </a:solidFill>
                <a:latin typeface="Georgia" panose="02040502050405020303" pitchFamily="18" charset="0"/>
              </a:rPr>
              <a:t>References</a:t>
            </a:r>
          </a:p>
        </p:txBody>
      </p:sp>
      <p:pic>
        <p:nvPicPr>
          <p:cNvPr id="107" name="Picture 33" descr="F:\Conferences\Poster PRD and IPN 2018\cihrirsc_p_c_copy.png">
            <a:extLst>
              <a:ext uri="{FF2B5EF4-FFF2-40B4-BE49-F238E27FC236}">
                <a16:creationId xmlns:a16="http://schemas.microsoft.com/office/drawing/2014/main" id="{FD5EB2FC-FDC1-F793-6574-98B61F8BF89A}"/>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3406907" y="21832354"/>
            <a:ext cx="2723653" cy="1717599"/>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107" descr="A blue and green logo&#10;&#10;Description automatically generated">
            <a:extLst>
              <a:ext uri="{FF2B5EF4-FFF2-40B4-BE49-F238E27FC236}">
                <a16:creationId xmlns:a16="http://schemas.microsoft.com/office/drawing/2014/main" id="{792B353F-D47A-7DBD-540A-2459BDA7098D}"/>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3661505" y="23677090"/>
            <a:ext cx="2532444" cy="1392296"/>
          </a:xfrm>
          <a:prstGeom prst="rect">
            <a:avLst/>
          </a:prstGeom>
        </p:spPr>
      </p:pic>
      <p:pic>
        <p:nvPicPr>
          <p:cNvPr id="109" name="Picture 108" descr="A close-up of a logo&#10;&#10;Description automatically generated">
            <a:extLst>
              <a:ext uri="{FF2B5EF4-FFF2-40B4-BE49-F238E27FC236}">
                <a16:creationId xmlns:a16="http://schemas.microsoft.com/office/drawing/2014/main" id="{0BFC5779-6F60-7BFD-7063-F03B45B5083A}"/>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2980115" y="25712020"/>
            <a:ext cx="3234256" cy="584775"/>
          </a:xfrm>
          <a:prstGeom prst="rect">
            <a:avLst/>
          </a:prstGeom>
        </p:spPr>
      </p:pic>
      <p:pic>
        <p:nvPicPr>
          <p:cNvPr id="111" name="Picture 110" descr="A qr code with black circles&#10;&#10;Description automatically generated">
            <a:extLst>
              <a:ext uri="{FF2B5EF4-FFF2-40B4-BE49-F238E27FC236}">
                <a16:creationId xmlns:a16="http://schemas.microsoft.com/office/drawing/2014/main" id="{1D09CABD-9356-B4B0-48E9-B682673C3F62}"/>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1794960" y="25030841"/>
            <a:ext cx="1264250" cy="1252360"/>
          </a:xfrm>
          <a:prstGeom prst="rect">
            <a:avLst/>
          </a:prstGeom>
        </p:spPr>
      </p:pic>
      <p:sp>
        <p:nvSpPr>
          <p:cNvPr id="113" name="Rectángulo 57">
            <a:extLst>
              <a:ext uri="{FF2B5EF4-FFF2-40B4-BE49-F238E27FC236}">
                <a16:creationId xmlns:a16="http://schemas.microsoft.com/office/drawing/2014/main" id="{D6B3DB08-AF1D-D109-8A7F-59A51E963C95}"/>
              </a:ext>
            </a:extLst>
          </p:cNvPr>
          <p:cNvSpPr/>
          <p:nvPr/>
        </p:nvSpPr>
        <p:spPr>
          <a:xfrm>
            <a:off x="35121087" y="24753566"/>
            <a:ext cx="6530923" cy="1815497"/>
          </a:xfrm>
          <a:prstGeom prst="rect">
            <a:avLst/>
          </a:prstGeom>
        </p:spPr>
        <p:txBody>
          <a:bodyPr wrap="square">
            <a:spAutoFit/>
          </a:bodyPr>
          <a:lstStyle/>
          <a:p>
            <a:pPr defTabSz="612064" eaLnBrk="0" hangingPunct="0">
              <a:spcBef>
                <a:spcPct val="50000"/>
              </a:spcBef>
            </a:pPr>
            <a:endParaRPr lang="en-AU" sz="2800" dirty="0">
              <a:latin typeface="Georgia" panose="02040502050405020303" pitchFamily="18" charset="0"/>
              <a:cs typeface="Arial" panose="020B0604020202020204" pitchFamily="34" charset="0"/>
            </a:endParaRPr>
          </a:p>
          <a:p>
            <a:pPr defTabSz="612064" eaLnBrk="0" hangingPunct="0">
              <a:spcBef>
                <a:spcPct val="50000"/>
              </a:spcBef>
            </a:pPr>
            <a:r>
              <a:rPr lang="en-AU" sz="1999" dirty="0">
                <a:latin typeface="Georgia" panose="02040502050405020303" pitchFamily="18" charset="0"/>
                <a:cs typeface="Arial" panose="020B0604020202020204" pitchFamily="34" charset="0"/>
              </a:rPr>
              <a:t>Dr. Luda Diatchenko </a:t>
            </a:r>
            <a:r>
              <a:rPr lang="en-AU" sz="1999" dirty="0">
                <a:latin typeface="Georgia" panose="02040502050405020303" pitchFamily="18" charset="0"/>
                <a:cs typeface="Arial" panose="020B0604020202020204" pitchFamily="34" charset="0"/>
                <a:hlinkClick r:id="rId19"/>
              </a:rPr>
              <a:t>Luda.diatchenko@mcgill.ca</a:t>
            </a:r>
            <a:endParaRPr lang="en-AU" sz="1999" dirty="0">
              <a:latin typeface="Georgia" panose="02040502050405020303" pitchFamily="18" charset="0"/>
              <a:cs typeface="Arial" panose="020B0604020202020204" pitchFamily="34" charset="0"/>
            </a:endParaRPr>
          </a:p>
          <a:p>
            <a:pPr defTabSz="612064" eaLnBrk="0" hangingPunct="0">
              <a:spcBef>
                <a:spcPct val="50000"/>
              </a:spcBef>
            </a:pPr>
            <a:r>
              <a:rPr lang="en-AU" sz="1999" dirty="0">
                <a:latin typeface="Georgia" panose="02040502050405020303" pitchFamily="18" charset="0"/>
                <a:cs typeface="Arial" panose="020B0604020202020204" pitchFamily="34" charset="0"/>
              </a:rPr>
              <a:t>Anahita Oveisi </a:t>
            </a:r>
            <a:r>
              <a:rPr lang="en-AU" sz="1999" dirty="0">
                <a:latin typeface="Georgia" panose="02040502050405020303" pitchFamily="18" charset="0"/>
                <a:cs typeface="Arial" panose="020B0604020202020204" pitchFamily="34" charset="0"/>
                <a:hlinkClick r:id="rId20"/>
              </a:rPr>
              <a:t>anahita.Oveisi@mail.mcgill.ca</a:t>
            </a:r>
            <a:r>
              <a:rPr lang="en-AU" sz="1999" dirty="0">
                <a:latin typeface="Georgia" panose="02040502050405020303" pitchFamily="18" charset="0"/>
                <a:cs typeface="Arial" panose="020B0604020202020204" pitchFamily="34" charset="0"/>
              </a:rPr>
              <a:t> </a:t>
            </a:r>
          </a:p>
          <a:p>
            <a:pPr defTabSz="612064" eaLnBrk="0" hangingPunct="0">
              <a:spcBef>
                <a:spcPct val="50000"/>
              </a:spcBef>
            </a:pPr>
            <a:endParaRPr lang="en-AU" sz="1600" dirty="0">
              <a:latin typeface="Georgia" panose="02040502050405020303" pitchFamily="18" charset="0"/>
              <a:cs typeface="Arial" panose="020B0604020202020204" pitchFamily="34" charset="0"/>
            </a:endParaRPr>
          </a:p>
        </p:txBody>
      </p:sp>
      <p:sp>
        <p:nvSpPr>
          <p:cNvPr id="13" name="TextBox 12">
            <a:extLst>
              <a:ext uri="{FF2B5EF4-FFF2-40B4-BE49-F238E27FC236}">
                <a16:creationId xmlns:a16="http://schemas.microsoft.com/office/drawing/2014/main" id="{FEA02B28-9FBC-26ED-CC59-3E9E06C6BB4F}"/>
              </a:ext>
            </a:extLst>
          </p:cNvPr>
          <p:cNvSpPr txBox="1"/>
          <p:nvPr/>
        </p:nvSpPr>
        <p:spPr>
          <a:xfrm>
            <a:off x="565824" y="21701117"/>
            <a:ext cx="9144000" cy="584647"/>
          </a:xfrm>
          <a:prstGeom prst="rect">
            <a:avLst/>
          </a:prstGeom>
          <a:noFill/>
        </p:spPr>
        <p:txBody>
          <a:bodyPr wrap="square" rtlCol="0">
            <a:spAutoFit/>
          </a:bodyPr>
          <a:lstStyle>
            <a:defPPr>
              <a:defRPr kern="1200"/>
            </a:defPPr>
          </a:lstStyle>
          <a:p>
            <a:r>
              <a:rPr lang="en-US" sz="3199" b="1" dirty="0">
                <a:solidFill>
                  <a:srgbClr val="2E233B"/>
                </a:solidFill>
                <a:latin typeface="Georgia" panose="02040502050405020303" pitchFamily="18" charset="0"/>
              </a:rPr>
              <a:t>Methodology &amp; Method</a:t>
            </a:r>
          </a:p>
        </p:txBody>
      </p:sp>
      <p:sp>
        <p:nvSpPr>
          <p:cNvPr id="88" name="TextBox 87">
            <a:extLst>
              <a:ext uri="{FF2B5EF4-FFF2-40B4-BE49-F238E27FC236}">
                <a16:creationId xmlns:a16="http://schemas.microsoft.com/office/drawing/2014/main" id="{42B0A569-B3B2-4D39-9EF7-F3CC8A0EDD42}"/>
              </a:ext>
            </a:extLst>
          </p:cNvPr>
          <p:cNvSpPr txBox="1"/>
          <p:nvPr/>
        </p:nvSpPr>
        <p:spPr>
          <a:xfrm>
            <a:off x="565824" y="22341160"/>
            <a:ext cx="14912250" cy="10433625"/>
          </a:xfrm>
          <a:prstGeom prst="rect">
            <a:avLst/>
          </a:prstGeom>
          <a:noFill/>
        </p:spPr>
        <p:txBody>
          <a:bodyPr wrap="square" rtlCol="0">
            <a:spAutoFit/>
          </a:bodyPr>
          <a:lstStyle>
            <a:defPPr>
              <a:defRPr kern="1200"/>
            </a:defPPr>
          </a:lstStyle>
          <a:p>
            <a:r>
              <a:rPr lang="en-CA" sz="2800" b="1" dirty="0">
                <a:latin typeface="Georgia" panose="02040502050405020303" pitchFamily="18" charset="0"/>
                <a:cs typeface="Arial" panose="020B0604020202020204" pitchFamily="34" charset="0"/>
              </a:rPr>
              <a:t>Subject: </a:t>
            </a:r>
            <a:r>
              <a:rPr lang="en-CA" sz="2800" dirty="0">
                <a:latin typeface="Georgia" panose="02040502050405020303" pitchFamily="18" charset="0"/>
                <a:ea typeface="Calibri" panose="020F0502020204030204" pitchFamily="34" charset="0"/>
              </a:rPr>
              <a:t>6–8-week-old CD-1 mice of both sexes were used. All mice were housed under standard laboratory conditions, having 12h of light/dark cycle and had access to water and food ad libitum. </a:t>
            </a:r>
          </a:p>
          <a:p>
            <a:endParaRPr lang="en-CA" sz="2800" b="1" dirty="0">
              <a:latin typeface="Georgia" panose="02040502050405020303" pitchFamily="18" charset="0"/>
              <a:cs typeface="Arial" panose="020B0604020202020204" pitchFamily="34" charset="0"/>
            </a:endParaRPr>
          </a:p>
          <a:p>
            <a:r>
              <a:rPr lang="en-CA" sz="2800" b="1" dirty="0">
                <a:latin typeface="Georgia" panose="02040502050405020303" pitchFamily="18" charset="0"/>
                <a:cs typeface="Arial" panose="020B0604020202020204" pitchFamily="34" charset="0"/>
              </a:rPr>
              <a:t>Post-Operative Pain Model and Pain Assessment: </a:t>
            </a:r>
            <a:r>
              <a:rPr lang="en-CA" sz="2800" dirty="0">
                <a:latin typeface="Georgia" panose="02040502050405020303" pitchFamily="18" charset="0"/>
                <a:ea typeface="Calibri" panose="020F0502020204030204" pitchFamily="34" charset="0"/>
              </a:rPr>
              <a:t>Post operative incision model is performed based on Cowie et al. protocol</a:t>
            </a:r>
            <a:r>
              <a:rPr lang="en-CA" sz="2800" baseline="30000" dirty="0">
                <a:latin typeface="Georgia" panose="02040502050405020303" pitchFamily="18" charset="0"/>
                <a:ea typeface="Calibri" panose="020F0502020204030204" pitchFamily="34" charset="0"/>
              </a:rPr>
              <a:t>7</a:t>
            </a:r>
            <a:r>
              <a:rPr lang="en-CA" sz="2800" dirty="0">
                <a:latin typeface="Georgia" panose="02040502050405020303" pitchFamily="18" charset="0"/>
                <a:ea typeface="Calibri" panose="020F0502020204030204" pitchFamily="34" charset="0"/>
              </a:rPr>
              <a:t>. Tactile allodynia was measured using Von Frey filaments. 50% paw withdrawal threshold was then calculated using the up-and-down method. </a:t>
            </a:r>
          </a:p>
          <a:p>
            <a:endParaRPr lang="en-CA" sz="2800" b="1" dirty="0">
              <a:latin typeface="Georgia" panose="02040502050405020303" pitchFamily="18" charset="0"/>
              <a:cs typeface="Arial" panose="020B0604020202020204" pitchFamily="34" charset="0"/>
            </a:endParaRPr>
          </a:p>
          <a:p>
            <a:r>
              <a:rPr lang="en-CA" sz="2800" b="1" dirty="0">
                <a:latin typeface="Georgia" panose="02040502050405020303" pitchFamily="18" charset="0"/>
                <a:cs typeface="Arial" panose="020B0604020202020204" pitchFamily="34" charset="0"/>
              </a:rPr>
              <a:t>Conditioned Serum Preparation: </a:t>
            </a:r>
            <a:r>
              <a:rPr lang="en-CA" sz="2800" dirty="0">
                <a:latin typeface="Georgia" panose="02040502050405020303" pitchFamily="18" charset="0"/>
                <a:cs typeface="Arial" panose="020B0604020202020204" pitchFamily="34" charset="0"/>
              </a:rPr>
              <a:t>50 mL of whole blood was taken from each patient using a special syringe (Orthogen, Dusseldorf, Germany). After incubation for 7 hours at 37 °C, the blood-filled syringes were centrifuged for 15 mins at 5000 rpm, the serum supernatant was then removed and aliquoted into 6 mL portions. The aliquots were stored at </a:t>
            </a:r>
            <a:r>
              <a:rPr lang="en-CA" sz="2800" dirty="0">
                <a:latin typeface="Georgia" panose="02040502050405020303" pitchFamily="18" charset="0"/>
              </a:rPr>
              <a:t>-20°C </a:t>
            </a:r>
            <a:r>
              <a:rPr lang="en-CA" sz="2800" dirty="0">
                <a:latin typeface="Georgia" panose="02040502050405020303" pitchFamily="18" charset="0"/>
                <a:cs typeface="Arial" panose="020B0604020202020204" pitchFamily="34" charset="0"/>
              </a:rPr>
              <a:t> until use. </a:t>
            </a:r>
          </a:p>
          <a:p>
            <a:endParaRPr lang="en-CA" sz="2800" b="1" dirty="0">
              <a:latin typeface="Georgia" panose="02040502050405020303" pitchFamily="18" charset="0"/>
              <a:cs typeface="Arial" panose="020B0604020202020204" pitchFamily="34" charset="0"/>
            </a:endParaRPr>
          </a:p>
          <a:p>
            <a:r>
              <a:rPr lang="en-CA" sz="2800" b="1" dirty="0">
                <a:latin typeface="Georgia" panose="02040502050405020303" pitchFamily="18" charset="0"/>
                <a:cs typeface="Arial" panose="020B0604020202020204" pitchFamily="34" charset="0"/>
              </a:rPr>
              <a:t>Pharmacological Treatments: </a:t>
            </a:r>
            <a:r>
              <a:rPr lang="en-CA" sz="2800" dirty="0">
                <a:latin typeface="Georgia" panose="02040502050405020303" pitchFamily="18" charset="0"/>
                <a:ea typeface="Calibri" panose="020F0502020204030204" pitchFamily="34" charset="0"/>
              </a:rPr>
              <a:t>Mice received 0.5 mg/kg/day of the corticosteroid dexamethasone (DEXA), or 1% DMSO  subcutaneously for six consecutive days. On days 2 and 4 post-surgery, 10 microliters of conditioned Serum (CS) or Control Serum (S) were injected intraplantar (</a:t>
            </a:r>
            <a:r>
              <a:rPr lang="en-CA" sz="2800" dirty="0" err="1">
                <a:latin typeface="Georgia" panose="02040502050405020303" pitchFamily="18" charset="0"/>
                <a:ea typeface="Calibri" panose="020F0502020204030204" pitchFamily="34" charset="0"/>
              </a:rPr>
              <a:t>i.pl</a:t>
            </a:r>
            <a:r>
              <a:rPr lang="en-CA" sz="2800" dirty="0">
                <a:latin typeface="Georgia" panose="02040502050405020303" pitchFamily="18" charset="0"/>
                <a:ea typeface="Calibri" panose="020F0502020204030204" pitchFamily="34" charset="0"/>
              </a:rPr>
              <a:t>.) or intrathecally (</a:t>
            </a:r>
            <a:r>
              <a:rPr lang="en-CA" sz="2800" dirty="0" err="1">
                <a:latin typeface="Georgia" panose="02040502050405020303" pitchFamily="18" charset="0"/>
                <a:ea typeface="Calibri" panose="020F0502020204030204" pitchFamily="34" charset="0"/>
              </a:rPr>
              <a:t>i.t</a:t>
            </a:r>
            <a:r>
              <a:rPr lang="en-CA" sz="2800" dirty="0">
                <a:latin typeface="Georgia" panose="02040502050405020303" pitchFamily="18" charset="0"/>
                <a:ea typeface="Calibri" panose="020F0502020204030204" pitchFamily="34" charset="0"/>
              </a:rPr>
              <a:t>.). </a:t>
            </a:r>
          </a:p>
          <a:p>
            <a:endParaRPr lang="en-CA" sz="2800" b="1" dirty="0">
              <a:latin typeface="Georgia" panose="02040502050405020303" pitchFamily="18" charset="0"/>
              <a:cs typeface="Arial" panose="020B0604020202020204" pitchFamily="34" charset="0"/>
            </a:endParaRPr>
          </a:p>
          <a:p>
            <a:r>
              <a:rPr lang="en-CA" sz="2800" b="1" dirty="0">
                <a:latin typeface="Georgia" panose="02040502050405020303" pitchFamily="18" charset="0"/>
                <a:cs typeface="Arial" panose="020B0604020202020204" pitchFamily="34" charset="0"/>
              </a:rPr>
              <a:t>Statistical Analysis: </a:t>
            </a:r>
            <a:r>
              <a:rPr lang="en-US" sz="2800" dirty="0">
                <a:latin typeface="Georgia" panose="02040502050405020303" pitchFamily="18" charset="0"/>
                <a:ea typeface="Calibri" panose="020F0502020204030204" pitchFamily="34" charset="0"/>
                <a:cs typeface="Arial" panose="020B0604020202020204" pitchFamily="34" charset="0"/>
              </a:rPr>
              <a:t>Data collected individually from each subject has been calculated into group means and analyzed using Student’s t-test or analysis variance (ANOVA) followed by Tukey’s or Dunnett’s post hoc testing as appropriate.</a:t>
            </a:r>
          </a:p>
          <a:p>
            <a:r>
              <a:rPr lang="en-US" sz="2800" dirty="0">
                <a:solidFill>
                  <a:schemeClr val="tx1">
                    <a:lumMod val="65000"/>
                    <a:lumOff val="35000"/>
                  </a:schemeClr>
                </a:solidFill>
                <a:latin typeface="Georgia" panose="02040502050405020303" pitchFamily="18" charset="0"/>
                <a:ea typeface="Open Sans" panose="020B0606030504020204" pitchFamily="34" charset="0"/>
                <a:cs typeface="Open Sans" panose="020B0606030504020204" pitchFamily="34" charset="0"/>
              </a:rPr>
              <a:t>.</a:t>
            </a:r>
          </a:p>
        </p:txBody>
      </p:sp>
      <p:pic>
        <p:nvPicPr>
          <p:cNvPr id="35" name="Picture 34" descr="A diagram of a medical procedure&#10;&#10;Description automatically generated">
            <a:extLst>
              <a:ext uri="{FF2B5EF4-FFF2-40B4-BE49-F238E27FC236}">
                <a16:creationId xmlns:a16="http://schemas.microsoft.com/office/drawing/2014/main" id="{56EDE2DE-2068-BA70-757E-67479A1408E6}"/>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5867067" y="27034276"/>
            <a:ext cx="6890378" cy="5359796"/>
          </a:xfrm>
          <a:prstGeom prst="rect">
            <a:avLst/>
          </a:prstGeom>
        </p:spPr>
      </p:pic>
      <p:pic>
        <p:nvPicPr>
          <p:cNvPr id="117" name="Picture 116">
            <a:extLst>
              <a:ext uri="{FF2B5EF4-FFF2-40B4-BE49-F238E27FC236}">
                <a16:creationId xmlns:a16="http://schemas.microsoft.com/office/drawing/2014/main" id="{98F7F21F-6176-2788-21CD-3B16F303A71E}"/>
              </a:ext>
            </a:extLst>
          </p:cNvPr>
          <p:cNvPicPr>
            <a:picLocks noChangeAspect="1"/>
          </p:cNvPicPr>
          <p:nvPr/>
        </p:nvPicPr>
        <p:blipFill>
          <a:blip r:embed="rId22"/>
          <a:stretch>
            <a:fillRect/>
          </a:stretch>
        </p:blipFill>
        <p:spPr>
          <a:xfrm>
            <a:off x="11728677" y="8669522"/>
            <a:ext cx="7795163" cy="4360512"/>
          </a:xfrm>
          <a:prstGeom prst="rect">
            <a:avLst/>
          </a:prstGeom>
        </p:spPr>
      </p:pic>
      <p:pic>
        <p:nvPicPr>
          <p:cNvPr id="118" name="Picture 117">
            <a:extLst>
              <a:ext uri="{FF2B5EF4-FFF2-40B4-BE49-F238E27FC236}">
                <a16:creationId xmlns:a16="http://schemas.microsoft.com/office/drawing/2014/main" id="{A9F00D0C-A8ED-04A8-8A0A-DE8763FE9901}"/>
              </a:ext>
            </a:extLst>
          </p:cNvPr>
          <p:cNvPicPr>
            <a:picLocks noChangeAspect="1"/>
          </p:cNvPicPr>
          <p:nvPr/>
        </p:nvPicPr>
        <p:blipFill>
          <a:blip r:embed="rId23"/>
          <a:stretch>
            <a:fillRect/>
          </a:stretch>
        </p:blipFill>
        <p:spPr>
          <a:xfrm>
            <a:off x="19177001" y="8182587"/>
            <a:ext cx="4045352" cy="5022979"/>
          </a:xfrm>
          <a:prstGeom prst="rect">
            <a:avLst/>
          </a:prstGeom>
        </p:spPr>
      </p:pic>
      <p:pic>
        <p:nvPicPr>
          <p:cNvPr id="119" name="Picture 118">
            <a:extLst>
              <a:ext uri="{FF2B5EF4-FFF2-40B4-BE49-F238E27FC236}">
                <a16:creationId xmlns:a16="http://schemas.microsoft.com/office/drawing/2014/main" id="{50FCBF58-E983-CA0F-4CC5-035CCA263A79}"/>
              </a:ext>
            </a:extLst>
          </p:cNvPr>
          <p:cNvPicPr>
            <a:picLocks noChangeAspect="1"/>
          </p:cNvPicPr>
          <p:nvPr/>
        </p:nvPicPr>
        <p:blipFill>
          <a:blip r:embed="rId24"/>
          <a:stretch>
            <a:fillRect/>
          </a:stretch>
        </p:blipFill>
        <p:spPr>
          <a:xfrm>
            <a:off x="11714328" y="13499632"/>
            <a:ext cx="7906475" cy="4586962"/>
          </a:xfrm>
          <a:prstGeom prst="rect">
            <a:avLst/>
          </a:prstGeom>
        </p:spPr>
      </p:pic>
      <p:pic>
        <p:nvPicPr>
          <p:cNvPr id="120" name="Picture 119">
            <a:extLst>
              <a:ext uri="{FF2B5EF4-FFF2-40B4-BE49-F238E27FC236}">
                <a16:creationId xmlns:a16="http://schemas.microsoft.com/office/drawing/2014/main" id="{B42C102F-FBA5-3775-F12C-BBA866AE8D1E}"/>
              </a:ext>
            </a:extLst>
          </p:cNvPr>
          <p:cNvPicPr>
            <a:picLocks noChangeAspect="1"/>
          </p:cNvPicPr>
          <p:nvPr/>
        </p:nvPicPr>
        <p:blipFill>
          <a:blip r:embed="rId25"/>
          <a:stretch>
            <a:fillRect/>
          </a:stretch>
        </p:blipFill>
        <p:spPr>
          <a:xfrm>
            <a:off x="19177007" y="13412093"/>
            <a:ext cx="4045351" cy="5225244"/>
          </a:xfrm>
          <a:prstGeom prst="rect">
            <a:avLst/>
          </a:prstGeom>
        </p:spPr>
      </p:pic>
      <p:sp>
        <p:nvSpPr>
          <p:cNvPr id="121" name="Rectangle: Rounded Corners 44">
            <a:extLst>
              <a:ext uri="{FF2B5EF4-FFF2-40B4-BE49-F238E27FC236}">
                <a16:creationId xmlns:a16="http://schemas.microsoft.com/office/drawing/2014/main" id="{1881AE6C-0A7B-8BF5-B629-95E1B801824C}"/>
              </a:ext>
            </a:extLst>
          </p:cNvPr>
          <p:cNvSpPr/>
          <p:nvPr/>
        </p:nvSpPr>
        <p:spPr>
          <a:xfrm>
            <a:off x="23414028" y="21701114"/>
            <a:ext cx="11116273" cy="10740208"/>
          </a:xfrm>
          <a:prstGeom prst="roundRect">
            <a:avLst>
              <a:gd name="adj" fmla="val 1592"/>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a:defPPr>
          </a:lstStyle>
          <a:p>
            <a:pPr algn="ctr"/>
            <a:endParaRPr lang="en-US" sz="9599">
              <a:latin typeface="Georgia" panose="02040502050405020303" pitchFamily="18" charset="0"/>
            </a:endParaRPr>
          </a:p>
        </p:txBody>
      </p:sp>
      <p:pic>
        <p:nvPicPr>
          <p:cNvPr id="115" name="Picture 114">
            <a:extLst>
              <a:ext uri="{FF2B5EF4-FFF2-40B4-BE49-F238E27FC236}">
                <a16:creationId xmlns:a16="http://schemas.microsoft.com/office/drawing/2014/main" id="{0BD64E5F-742C-4BCE-3206-E3DCF8473C6C}"/>
              </a:ext>
            </a:extLst>
          </p:cNvPr>
          <p:cNvPicPr>
            <a:picLocks noChangeAspect="1"/>
          </p:cNvPicPr>
          <p:nvPr/>
        </p:nvPicPr>
        <p:blipFill>
          <a:blip r:embed="rId26"/>
          <a:stretch>
            <a:fillRect/>
          </a:stretch>
        </p:blipFill>
        <p:spPr>
          <a:xfrm>
            <a:off x="36365790" y="8322451"/>
            <a:ext cx="9082765" cy="4236708"/>
          </a:xfrm>
          <a:prstGeom prst="rect">
            <a:avLst/>
          </a:prstGeom>
        </p:spPr>
      </p:pic>
      <p:pic>
        <p:nvPicPr>
          <p:cNvPr id="125" name="Picture 124">
            <a:extLst>
              <a:ext uri="{FF2B5EF4-FFF2-40B4-BE49-F238E27FC236}">
                <a16:creationId xmlns:a16="http://schemas.microsoft.com/office/drawing/2014/main" id="{4EF60D4A-38BB-F6F0-1DE5-B69F136D0EFE}"/>
              </a:ext>
            </a:extLst>
          </p:cNvPr>
          <p:cNvPicPr>
            <a:picLocks noChangeAspect="1"/>
          </p:cNvPicPr>
          <p:nvPr/>
        </p:nvPicPr>
        <p:blipFill>
          <a:blip r:embed="rId27"/>
          <a:stretch>
            <a:fillRect/>
          </a:stretch>
        </p:blipFill>
        <p:spPr>
          <a:xfrm>
            <a:off x="24086584" y="8307465"/>
            <a:ext cx="7690831" cy="4331125"/>
          </a:xfrm>
          <a:prstGeom prst="rect">
            <a:avLst/>
          </a:prstGeom>
        </p:spPr>
      </p:pic>
      <p:pic>
        <p:nvPicPr>
          <p:cNvPr id="126" name="Picture 125">
            <a:extLst>
              <a:ext uri="{FF2B5EF4-FFF2-40B4-BE49-F238E27FC236}">
                <a16:creationId xmlns:a16="http://schemas.microsoft.com/office/drawing/2014/main" id="{B20830C5-FA18-114D-886C-6AE4F311CAC3}"/>
              </a:ext>
            </a:extLst>
          </p:cNvPr>
          <p:cNvPicPr>
            <a:picLocks noChangeAspect="1"/>
          </p:cNvPicPr>
          <p:nvPr/>
        </p:nvPicPr>
        <p:blipFill>
          <a:blip r:embed="rId28"/>
          <a:stretch>
            <a:fillRect/>
          </a:stretch>
        </p:blipFill>
        <p:spPr>
          <a:xfrm>
            <a:off x="25698304" y="23053152"/>
            <a:ext cx="7587225" cy="4076719"/>
          </a:xfrm>
          <a:prstGeom prst="rect">
            <a:avLst/>
          </a:prstGeom>
        </p:spPr>
      </p:pic>
      <p:pic>
        <p:nvPicPr>
          <p:cNvPr id="128" name="Picture 127">
            <a:extLst>
              <a:ext uri="{FF2B5EF4-FFF2-40B4-BE49-F238E27FC236}">
                <a16:creationId xmlns:a16="http://schemas.microsoft.com/office/drawing/2014/main" id="{28EA5C4D-7F74-DB4D-C512-E7A1F8837A86}"/>
              </a:ext>
            </a:extLst>
          </p:cNvPr>
          <p:cNvPicPr>
            <a:picLocks noChangeAspect="1"/>
          </p:cNvPicPr>
          <p:nvPr/>
        </p:nvPicPr>
        <p:blipFill>
          <a:blip r:embed="rId29"/>
          <a:stretch>
            <a:fillRect/>
          </a:stretch>
        </p:blipFill>
        <p:spPr>
          <a:xfrm>
            <a:off x="25769567" y="27121916"/>
            <a:ext cx="7587225" cy="3862056"/>
          </a:xfrm>
          <a:prstGeom prst="rect">
            <a:avLst/>
          </a:prstGeom>
        </p:spPr>
      </p:pic>
      <p:sp>
        <p:nvSpPr>
          <p:cNvPr id="129" name="TextBox 128">
            <a:extLst>
              <a:ext uri="{FF2B5EF4-FFF2-40B4-BE49-F238E27FC236}">
                <a16:creationId xmlns:a16="http://schemas.microsoft.com/office/drawing/2014/main" id="{BCA89D80-A32E-FFE7-27E5-67AD403C6C3C}"/>
              </a:ext>
            </a:extLst>
          </p:cNvPr>
          <p:cNvSpPr txBox="1"/>
          <p:nvPr/>
        </p:nvSpPr>
        <p:spPr>
          <a:xfrm>
            <a:off x="12010474" y="8533017"/>
            <a:ext cx="953800" cy="461665"/>
          </a:xfrm>
          <a:prstGeom prst="rect">
            <a:avLst/>
          </a:prstGeom>
          <a:noFill/>
        </p:spPr>
        <p:txBody>
          <a:bodyPr wrap="square" rtlCol="0">
            <a:spAutoFit/>
          </a:bodyPr>
          <a:lstStyle/>
          <a:p>
            <a:pPr algn="just"/>
            <a:r>
              <a:rPr lang="en-US" sz="2400" dirty="0">
                <a:latin typeface="Georgia" panose="02040502050405020303" pitchFamily="18" charset="0"/>
              </a:rPr>
              <a:t>A.</a:t>
            </a:r>
          </a:p>
        </p:txBody>
      </p:sp>
      <p:sp>
        <p:nvSpPr>
          <p:cNvPr id="130" name="TextBox 129">
            <a:extLst>
              <a:ext uri="{FF2B5EF4-FFF2-40B4-BE49-F238E27FC236}">
                <a16:creationId xmlns:a16="http://schemas.microsoft.com/office/drawing/2014/main" id="{019D3423-FE10-F2AF-4C28-E9603CD8674B}"/>
              </a:ext>
            </a:extLst>
          </p:cNvPr>
          <p:cNvSpPr txBox="1"/>
          <p:nvPr/>
        </p:nvSpPr>
        <p:spPr>
          <a:xfrm>
            <a:off x="19354232" y="8426625"/>
            <a:ext cx="953800" cy="461665"/>
          </a:xfrm>
          <a:prstGeom prst="rect">
            <a:avLst/>
          </a:prstGeom>
          <a:noFill/>
        </p:spPr>
        <p:txBody>
          <a:bodyPr wrap="square" rtlCol="0">
            <a:spAutoFit/>
          </a:bodyPr>
          <a:lstStyle/>
          <a:p>
            <a:pPr algn="just"/>
            <a:r>
              <a:rPr lang="en-US" sz="2400" dirty="0">
                <a:latin typeface="Georgia" panose="02040502050405020303" pitchFamily="18" charset="0"/>
              </a:rPr>
              <a:t>B.</a:t>
            </a:r>
          </a:p>
        </p:txBody>
      </p:sp>
      <p:sp>
        <p:nvSpPr>
          <p:cNvPr id="131" name="TextBox 130">
            <a:extLst>
              <a:ext uri="{FF2B5EF4-FFF2-40B4-BE49-F238E27FC236}">
                <a16:creationId xmlns:a16="http://schemas.microsoft.com/office/drawing/2014/main" id="{E497616C-D6BB-DC17-F930-5080B0CB01A0}"/>
              </a:ext>
            </a:extLst>
          </p:cNvPr>
          <p:cNvSpPr txBox="1"/>
          <p:nvPr/>
        </p:nvSpPr>
        <p:spPr>
          <a:xfrm>
            <a:off x="12010474" y="13594707"/>
            <a:ext cx="953800" cy="461665"/>
          </a:xfrm>
          <a:prstGeom prst="rect">
            <a:avLst/>
          </a:prstGeom>
          <a:noFill/>
        </p:spPr>
        <p:txBody>
          <a:bodyPr wrap="square" rtlCol="0">
            <a:spAutoFit/>
          </a:bodyPr>
          <a:lstStyle/>
          <a:p>
            <a:pPr algn="just"/>
            <a:r>
              <a:rPr lang="en-US" sz="2400" dirty="0">
                <a:latin typeface="Georgia" panose="02040502050405020303" pitchFamily="18" charset="0"/>
              </a:rPr>
              <a:t>C.</a:t>
            </a:r>
          </a:p>
        </p:txBody>
      </p:sp>
      <p:sp>
        <p:nvSpPr>
          <p:cNvPr id="132" name="TextBox 131">
            <a:extLst>
              <a:ext uri="{FF2B5EF4-FFF2-40B4-BE49-F238E27FC236}">
                <a16:creationId xmlns:a16="http://schemas.microsoft.com/office/drawing/2014/main" id="{02762E0E-58E0-335F-14AE-2574C0B97B3C}"/>
              </a:ext>
            </a:extLst>
          </p:cNvPr>
          <p:cNvSpPr txBox="1"/>
          <p:nvPr/>
        </p:nvSpPr>
        <p:spPr>
          <a:xfrm>
            <a:off x="19455032" y="13672155"/>
            <a:ext cx="953800" cy="461665"/>
          </a:xfrm>
          <a:prstGeom prst="rect">
            <a:avLst/>
          </a:prstGeom>
          <a:noFill/>
        </p:spPr>
        <p:txBody>
          <a:bodyPr wrap="square" rtlCol="0">
            <a:spAutoFit/>
          </a:bodyPr>
          <a:lstStyle/>
          <a:p>
            <a:pPr algn="just"/>
            <a:r>
              <a:rPr lang="en-US" sz="2400" dirty="0">
                <a:latin typeface="Georgia" panose="02040502050405020303" pitchFamily="18" charset="0"/>
              </a:rPr>
              <a:t>D.</a:t>
            </a:r>
          </a:p>
        </p:txBody>
      </p:sp>
      <p:sp>
        <p:nvSpPr>
          <p:cNvPr id="133" name="TextBox 132">
            <a:extLst>
              <a:ext uri="{FF2B5EF4-FFF2-40B4-BE49-F238E27FC236}">
                <a16:creationId xmlns:a16="http://schemas.microsoft.com/office/drawing/2014/main" id="{076AEC28-2DFA-EF48-AFEE-C360F06C844F}"/>
              </a:ext>
            </a:extLst>
          </p:cNvPr>
          <p:cNvSpPr txBox="1"/>
          <p:nvPr/>
        </p:nvSpPr>
        <p:spPr>
          <a:xfrm>
            <a:off x="31975610" y="17448795"/>
            <a:ext cx="954880" cy="461665"/>
          </a:xfrm>
          <a:prstGeom prst="rect">
            <a:avLst/>
          </a:prstGeom>
          <a:noFill/>
        </p:spPr>
        <p:txBody>
          <a:bodyPr wrap="square" rtlCol="0">
            <a:spAutoFit/>
          </a:bodyPr>
          <a:lstStyle/>
          <a:p>
            <a:pPr algn="just"/>
            <a:r>
              <a:rPr lang="en-US" sz="2400" dirty="0">
                <a:latin typeface="Georgia" panose="02040502050405020303" pitchFamily="18" charset="0"/>
              </a:rPr>
              <a:t>J.</a:t>
            </a:r>
          </a:p>
        </p:txBody>
      </p:sp>
      <p:sp>
        <p:nvSpPr>
          <p:cNvPr id="134" name="TextBox 133">
            <a:extLst>
              <a:ext uri="{FF2B5EF4-FFF2-40B4-BE49-F238E27FC236}">
                <a16:creationId xmlns:a16="http://schemas.microsoft.com/office/drawing/2014/main" id="{7F488D15-54D2-460D-278A-4677A0FB6B81}"/>
              </a:ext>
            </a:extLst>
          </p:cNvPr>
          <p:cNvSpPr txBox="1"/>
          <p:nvPr/>
        </p:nvSpPr>
        <p:spPr>
          <a:xfrm>
            <a:off x="23851779" y="12965580"/>
            <a:ext cx="954880" cy="461665"/>
          </a:xfrm>
          <a:prstGeom prst="rect">
            <a:avLst/>
          </a:prstGeom>
          <a:noFill/>
        </p:spPr>
        <p:txBody>
          <a:bodyPr wrap="square" rtlCol="0">
            <a:spAutoFit/>
          </a:bodyPr>
          <a:lstStyle/>
          <a:p>
            <a:pPr algn="just"/>
            <a:r>
              <a:rPr lang="en-US" sz="2400" dirty="0">
                <a:latin typeface="Georgia" panose="02040502050405020303" pitchFamily="18" charset="0"/>
              </a:rPr>
              <a:t>G.</a:t>
            </a:r>
          </a:p>
        </p:txBody>
      </p:sp>
      <p:sp>
        <p:nvSpPr>
          <p:cNvPr id="135" name="TextBox 134">
            <a:extLst>
              <a:ext uri="{FF2B5EF4-FFF2-40B4-BE49-F238E27FC236}">
                <a16:creationId xmlns:a16="http://schemas.microsoft.com/office/drawing/2014/main" id="{84A075AB-7D59-1260-4F0F-5405A00AD5C3}"/>
              </a:ext>
            </a:extLst>
          </p:cNvPr>
          <p:cNvSpPr txBox="1"/>
          <p:nvPr/>
        </p:nvSpPr>
        <p:spPr>
          <a:xfrm>
            <a:off x="23807516" y="17317672"/>
            <a:ext cx="954880" cy="461665"/>
          </a:xfrm>
          <a:prstGeom prst="rect">
            <a:avLst/>
          </a:prstGeom>
          <a:noFill/>
        </p:spPr>
        <p:txBody>
          <a:bodyPr wrap="square" rtlCol="0">
            <a:spAutoFit/>
          </a:bodyPr>
          <a:lstStyle/>
          <a:p>
            <a:pPr algn="just"/>
            <a:r>
              <a:rPr lang="en-US" sz="2400" dirty="0">
                <a:latin typeface="Georgia" panose="02040502050405020303" pitchFamily="18" charset="0"/>
              </a:rPr>
              <a:t>I.</a:t>
            </a:r>
          </a:p>
        </p:txBody>
      </p:sp>
      <p:sp>
        <p:nvSpPr>
          <p:cNvPr id="136" name="TextBox 135">
            <a:extLst>
              <a:ext uri="{FF2B5EF4-FFF2-40B4-BE49-F238E27FC236}">
                <a16:creationId xmlns:a16="http://schemas.microsoft.com/office/drawing/2014/main" id="{51030F30-0814-9A8F-DFFD-AA884D74A66C}"/>
              </a:ext>
            </a:extLst>
          </p:cNvPr>
          <p:cNvSpPr txBox="1"/>
          <p:nvPr/>
        </p:nvSpPr>
        <p:spPr>
          <a:xfrm>
            <a:off x="31998738" y="8538617"/>
            <a:ext cx="954880" cy="461665"/>
          </a:xfrm>
          <a:prstGeom prst="rect">
            <a:avLst/>
          </a:prstGeom>
          <a:noFill/>
        </p:spPr>
        <p:txBody>
          <a:bodyPr wrap="square" rtlCol="0">
            <a:spAutoFit/>
          </a:bodyPr>
          <a:lstStyle/>
          <a:p>
            <a:pPr algn="just"/>
            <a:r>
              <a:rPr lang="en-US" sz="2400" dirty="0">
                <a:latin typeface="Georgia" panose="02040502050405020303" pitchFamily="18" charset="0"/>
              </a:rPr>
              <a:t>F.</a:t>
            </a:r>
          </a:p>
        </p:txBody>
      </p:sp>
      <p:sp>
        <p:nvSpPr>
          <p:cNvPr id="137" name="TextBox 136">
            <a:extLst>
              <a:ext uri="{FF2B5EF4-FFF2-40B4-BE49-F238E27FC236}">
                <a16:creationId xmlns:a16="http://schemas.microsoft.com/office/drawing/2014/main" id="{46DB5641-2DB4-A547-3BFE-7BB741A96755}"/>
              </a:ext>
            </a:extLst>
          </p:cNvPr>
          <p:cNvSpPr txBox="1"/>
          <p:nvPr/>
        </p:nvSpPr>
        <p:spPr>
          <a:xfrm>
            <a:off x="32058856" y="13010193"/>
            <a:ext cx="954880" cy="461665"/>
          </a:xfrm>
          <a:prstGeom prst="rect">
            <a:avLst/>
          </a:prstGeom>
          <a:noFill/>
        </p:spPr>
        <p:txBody>
          <a:bodyPr wrap="square" rtlCol="0">
            <a:spAutoFit/>
          </a:bodyPr>
          <a:lstStyle/>
          <a:p>
            <a:pPr algn="just"/>
            <a:r>
              <a:rPr lang="en-US" sz="2400" dirty="0">
                <a:latin typeface="Georgia" panose="02040502050405020303" pitchFamily="18" charset="0"/>
              </a:rPr>
              <a:t>H.</a:t>
            </a:r>
          </a:p>
        </p:txBody>
      </p:sp>
      <p:sp>
        <p:nvSpPr>
          <p:cNvPr id="138" name="TextBox 137">
            <a:extLst>
              <a:ext uri="{FF2B5EF4-FFF2-40B4-BE49-F238E27FC236}">
                <a16:creationId xmlns:a16="http://schemas.microsoft.com/office/drawing/2014/main" id="{7043E0B0-DF26-A495-A5E4-FB6C149B5E50}"/>
              </a:ext>
            </a:extLst>
          </p:cNvPr>
          <p:cNvSpPr txBox="1"/>
          <p:nvPr/>
        </p:nvSpPr>
        <p:spPr>
          <a:xfrm>
            <a:off x="23955189" y="8700907"/>
            <a:ext cx="954880" cy="461665"/>
          </a:xfrm>
          <a:prstGeom prst="rect">
            <a:avLst/>
          </a:prstGeom>
          <a:noFill/>
        </p:spPr>
        <p:txBody>
          <a:bodyPr wrap="square" rtlCol="0">
            <a:spAutoFit/>
          </a:bodyPr>
          <a:lstStyle/>
          <a:p>
            <a:pPr algn="just"/>
            <a:r>
              <a:rPr lang="en-US" sz="2400" dirty="0">
                <a:latin typeface="Georgia" panose="02040502050405020303" pitchFamily="18" charset="0"/>
              </a:rPr>
              <a:t>E.</a:t>
            </a:r>
          </a:p>
        </p:txBody>
      </p:sp>
      <p:sp>
        <p:nvSpPr>
          <p:cNvPr id="139" name="TextBox 138">
            <a:extLst>
              <a:ext uri="{FF2B5EF4-FFF2-40B4-BE49-F238E27FC236}">
                <a16:creationId xmlns:a16="http://schemas.microsoft.com/office/drawing/2014/main" id="{236EC1EC-B794-1E46-70CD-89E4FFC749AC}"/>
              </a:ext>
            </a:extLst>
          </p:cNvPr>
          <p:cNvSpPr txBox="1"/>
          <p:nvPr/>
        </p:nvSpPr>
        <p:spPr>
          <a:xfrm>
            <a:off x="23474806" y="6721055"/>
            <a:ext cx="11190274" cy="1569276"/>
          </a:xfrm>
          <a:prstGeom prst="rect">
            <a:avLst/>
          </a:prstGeom>
          <a:noFill/>
        </p:spPr>
        <p:txBody>
          <a:bodyPr wrap="square" rtlCol="0">
            <a:spAutoFit/>
          </a:bodyPr>
          <a:lstStyle>
            <a:defPPr>
              <a:defRPr kern="1200"/>
            </a:defPPr>
          </a:lstStyle>
          <a:p>
            <a:r>
              <a:rPr lang="en-US" sz="3199" b="1" dirty="0">
                <a:solidFill>
                  <a:srgbClr val="2E233B"/>
                </a:solidFill>
                <a:latin typeface="Georgia" panose="02040502050405020303" pitchFamily="18" charset="0"/>
              </a:rPr>
              <a:t>Results: </a:t>
            </a:r>
            <a:r>
              <a:rPr lang="en-US" sz="3199" b="1" dirty="0">
                <a:solidFill>
                  <a:srgbClr val="2E233B"/>
                </a:solidFill>
                <a:latin typeface="Georgia" panose="02040502050405020303" pitchFamily="18" charset="0"/>
                <a:cs typeface="Arial" panose="020B0604020202020204" pitchFamily="34" charset="0"/>
              </a:rPr>
              <a:t>CS injections prevented Dexamethasone-induced chronic pain following incisional paw surgery</a:t>
            </a:r>
            <a:endParaRPr lang="en-US" sz="3199" b="1" dirty="0">
              <a:solidFill>
                <a:srgbClr val="2E233B"/>
              </a:solidFill>
              <a:latin typeface="Georgia" panose="02040502050405020303" pitchFamily="18" charset="0"/>
            </a:endParaRPr>
          </a:p>
        </p:txBody>
      </p:sp>
      <p:sp>
        <p:nvSpPr>
          <p:cNvPr id="140" name="TextBox 139">
            <a:extLst>
              <a:ext uri="{FF2B5EF4-FFF2-40B4-BE49-F238E27FC236}">
                <a16:creationId xmlns:a16="http://schemas.microsoft.com/office/drawing/2014/main" id="{ED40BFBB-E08A-7333-5261-3CF7FECE9BD2}"/>
              </a:ext>
            </a:extLst>
          </p:cNvPr>
          <p:cNvSpPr txBox="1"/>
          <p:nvPr/>
        </p:nvSpPr>
        <p:spPr>
          <a:xfrm>
            <a:off x="23477330" y="21759457"/>
            <a:ext cx="11052971" cy="1076961"/>
          </a:xfrm>
          <a:prstGeom prst="rect">
            <a:avLst/>
          </a:prstGeom>
          <a:noFill/>
        </p:spPr>
        <p:txBody>
          <a:bodyPr wrap="square" rtlCol="0">
            <a:spAutoFit/>
          </a:bodyPr>
          <a:lstStyle>
            <a:defPPr>
              <a:defRPr kern="1200"/>
            </a:defPPr>
          </a:lstStyle>
          <a:p>
            <a:r>
              <a:rPr lang="en-US" sz="3199" b="1" dirty="0">
                <a:solidFill>
                  <a:srgbClr val="2E233B"/>
                </a:solidFill>
                <a:latin typeface="Georgia" panose="02040502050405020303" pitchFamily="18" charset="0"/>
              </a:rPr>
              <a:t>Results:</a:t>
            </a:r>
            <a:r>
              <a:rPr lang="en-US" sz="3199" b="1" dirty="0">
                <a:solidFill>
                  <a:srgbClr val="2E233B"/>
                </a:solidFill>
                <a:latin typeface="Georgia" panose="02040502050405020303" pitchFamily="18" charset="0"/>
                <a:cs typeface="Arial" panose="020B0604020202020204" pitchFamily="34" charset="0"/>
              </a:rPr>
              <a:t> </a:t>
            </a:r>
            <a:r>
              <a:rPr lang="en-CA" sz="3199" b="1" dirty="0">
                <a:latin typeface="Georgia" panose="02040502050405020303" pitchFamily="18" charset="0"/>
                <a:ea typeface="Aptos" panose="020B0004020202020204" pitchFamily="34" charset="0"/>
                <a:cs typeface="Times New Roman" panose="02020603050405020304" pitchFamily="18" charset="0"/>
              </a:rPr>
              <a:t>CS injections did not produce analgesia in the SNI model of neuropathy</a:t>
            </a:r>
            <a:endParaRPr lang="en-US" sz="3199" b="1" dirty="0">
              <a:solidFill>
                <a:srgbClr val="2E233B"/>
              </a:solidFill>
              <a:latin typeface="Georgia" panose="02040502050405020303" pitchFamily="18" charset="0"/>
            </a:endParaRPr>
          </a:p>
        </p:txBody>
      </p:sp>
      <p:sp>
        <p:nvSpPr>
          <p:cNvPr id="141" name="TextBox 140">
            <a:extLst>
              <a:ext uri="{FF2B5EF4-FFF2-40B4-BE49-F238E27FC236}">
                <a16:creationId xmlns:a16="http://schemas.microsoft.com/office/drawing/2014/main" id="{DDFDD142-98B6-2EC9-7F3C-0BC5D63AA42E}"/>
              </a:ext>
            </a:extLst>
          </p:cNvPr>
          <p:cNvSpPr txBox="1"/>
          <p:nvPr/>
        </p:nvSpPr>
        <p:spPr>
          <a:xfrm>
            <a:off x="35365164" y="6738322"/>
            <a:ext cx="11709970" cy="1569276"/>
          </a:xfrm>
          <a:prstGeom prst="rect">
            <a:avLst/>
          </a:prstGeom>
          <a:noFill/>
        </p:spPr>
        <p:txBody>
          <a:bodyPr wrap="square" rtlCol="0">
            <a:spAutoFit/>
          </a:bodyPr>
          <a:lstStyle>
            <a:defPPr>
              <a:defRPr kern="1200"/>
            </a:defPPr>
          </a:lstStyle>
          <a:p>
            <a:r>
              <a:rPr lang="en-US" sz="3199" b="1" dirty="0">
                <a:solidFill>
                  <a:srgbClr val="2E233B"/>
                </a:solidFill>
                <a:latin typeface="Georgia" panose="02040502050405020303" pitchFamily="18" charset="0"/>
              </a:rPr>
              <a:t>Results:</a:t>
            </a:r>
            <a:r>
              <a:rPr lang="en-US" sz="3199" b="1" dirty="0">
                <a:solidFill>
                  <a:srgbClr val="2E233B"/>
                </a:solidFill>
                <a:latin typeface="Georgia" panose="02040502050405020303" pitchFamily="18" charset="0"/>
                <a:cs typeface="Arial" panose="020B0604020202020204" pitchFamily="34" charset="0"/>
              </a:rPr>
              <a:t> </a:t>
            </a:r>
            <a:r>
              <a:rPr lang="en-CA" sz="3199" b="1" dirty="0">
                <a:latin typeface="Georgia" panose="02040502050405020303" pitchFamily="18" charset="0"/>
                <a:ea typeface="Aptos" panose="020B0004020202020204" pitchFamily="34" charset="0"/>
                <a:cs typeface="Times New Roman" panose="02020603050405020304" pitchFamily="18" charset="0"/>
              </a:rPr>
              <a:t>CS injection at later time points prevent Dexamethasone-induced chronic pain following incisional paw surgery. </a:t>
            </a:r>
            <a:endParaRPr lang="en-US" sz="3199" b="1" dirty="0">
              <a:solidFill>
                <a:srgbClr val="2E233B"/>
              </a:solidFill>
              <a:latin typeface="Georgia" panose="02040502050405020303" pitchFamily="18" charset="0"/>
            </a:endParaRPr>
          </a:p>
        </p:txBody>
      </p:sp>
      <p:sp>
        <p:nvSpPr>
          <p:cNvPr id="143" name="TextBox 142">
            <a:extLst>
              <a:ext uri="{FF2B5EF4-FFF2-40B4-BE49-F238E27FC236}">
                <a16:creationId xmlns:a16="http://schemas.microsoft.com/office/drawing/2014/main" id="{4F6EFBED-D54A-0276-F17C-C71738B6CAD8}"/>
              </a:ext>
            </a:extLst>
          </p:cNvPr>
          <p:cNvSpPr txBox="1"/>
          <p:nvPr/>
        </p:nvSpPr>
        <p:spPr>
          <a:xfrm>
            <a:off x="35305431" y="12455655"/>
            <a:ext cx="10957369" cy="922945"/>
          </a:xfrm>
          <a:prstGeom prst="rect">
            <a:avLst/>
          </a:prstGeom>
          <a:noFill/>
        </p:spPr>
        <p:txBody>
          <a:bodyPr wrap="square" rtlCol="0">
            <a:spAutoFit/>
          </a:bodyPr>
          <a:lstStyle/>
          <a:p>
            <a:r>
              <a:rPr lang="en-CA" sz="1799" b="1" dirty="0">
                <a:latin typeface="Georgia" panose="02040502050405020303" pitchFamily="18" charset="0"/>
                <a:cs typeface="Times New Roman" panose="02020603050405020304" pitchFamily="18" charset="0"/>
              </a:rPr>
              <a:t>Figure 2:</a:t>
            </a:r>
            <a:r>
              <a:rPr lang="en-CA" sz="1799" b="1" kern="100" dirty="0">
                <a:latin typeface="Aptos" panose="020B0004020202020204" pitchFamily="34" charset="0"/>
                <a:cs typeface="Times New Roman" panose="02020603050405020304" pitchFamily="18" charset="0"/>
              </a:rPr>
              <a:t> </a:t>
            </a:r>
            <a:r>
              <a:rPr lang="en-CA" sz="1799" dirty="0">
                <a:latin typeface="Georgia" panose="02040502050405020303" pitchFamily="18" charset="0"/>
                <a:ea typeface="Aptos" panose="020B0004020202020204" pitchFamily="34" charset="0"/>
                <a:cs typeface="Times New Roman" panose="02020603050405020304" pitchFamily="18" charset="0"/>
              </a:rPr>
              <a:t>Paw withdrawal threshold was measured using Von Frey testing in mice after incisional paw + Dexamethasone and CS injection on days 2&amp;4 or 28&amp;30 (</a:t>
            </a:r>
            <a:r>
              <a:rPr lang="en-CA" sz="1799" b="1" dirty="0">
                <a:latin typeface="Georgia" panose="02040502050405020303" pitchFamily="18" charset="0"/>
                <a:ea typeface="Aptos" panose="020B0004020202020204" pitchFamily="34" charset="0"/>
                <a:cs typeface="Times New Roman" panose="02020603050405020304" pitchFamily="18" charset="0"/>
              </a:rPr>
              <a:t>K</a:t>
            </a:r>
            <a:r>
              <a:rPr lang="en-CA" sz="1799" dirty="0">
                <a:latin typeface="Georgia" panose="02040502050405020303" pitchFamily="18" charset="0"/>
                <a:ea typeface="Aptos" panose="020B0004020202020204" pitchFamily="34" charset="0"/>
                <a:cs typeface="Times New Roman" panose="02020603050405020304" pitchFamily="18" charset="0"/>
              </a:rPr>
              <a:t>). Green and Blue arrows represent the time of CS/S injections</a:t>
            </a:r>
            <a:r>
              <a:rPr lang="en-CA" sz="800" dirty="0"/>
              <a:t> .</a:t>
            </a:r>
            <a:endParaRPr lang="en-US" sz="1999" dirty="0">
              <a:latin typeface="Georgia" panose="02040502050405020303" pitchFamily="18" charset="0"/>
            </a:endParaRPr>
          </a:p>
        </p:txBody>
      </p:sp>
      <p:sp>
        <p:nvSpPr>
          <p:cNvPr id="145" name="TextBox 144">
            <a:extLst>
              <a:ext uri="{FF2B5EF4-FFF2-40B4-BE49-F238E27FC236}">
                <a16:creationId xmlns:a16="http://schemas.microsoft.com/office/drawing/2014/main" id="{1B3B61E4-82FD-B5C2-96E4-5453BD6CEBAE}"/>
              </a:ext>
            </a:extLst>
          </p:cNvPr>
          <p:cNvSpPr txBox="1"/>
          <p:nvPr/>
        </p:nvSpPr>
        <p:spPr>
          <a:xfrm>
            <a:off x="35986711" y="8347458"/>
            <a:ext cx="954880" cy="461665"/>
          </a:xfrm>
          <a:prstGeom prst="rect">
            <a:avLst/>
          </a:prstGeom>
          <a:noFill/>
        </p:spPr>
        <p:txBody>
          <a:bodyPr wrap="square" rtlCol="0">
            <a:spAutoFit/>
          </a:bodyPr>
          <a:lstStyle/>
          <a:p>
            <a:pPr algn="just"/>
            <a:r>
              <a:rPr lang="en-US" sz="2400" dirty="0">
                <a:latin typeface="Georgia" panose="02040502050405020303" pitchFamily="18" charset="0"/>
              </a:rPr>
              <a:t>K.</a:t>
            </a:r>
          </a:p>
        </p:txBody>
      </p:sp>
      <p:sp>
        <p:nvSpPr>
          <p:cNvPr id="146" name="TextBox 145">
            <a:extLst>
              <a:ext uri="{FF2B5EF4-FFF2-40B4-BE49-F238E27FC236}">
                <a16:creationId xmlns:a16="http://schemas.microsoft.com/office/drawing/2014/main" id="{6B59F727-EE32-1E77-A07C-0495F84334E4}"/>
              </a:ext>
            </a:extLst>
          </p:cNvPr>
          <p:cNvSpPr txBox="1"/>
          <p:nvPr/>
        </p:nvSpPr>
        <p:spPr>
          <a:xfrm>
            <a:off x="23493479" y="31069084"/>
            <a:ext cx="10957369" cy="1507464"/>
          </a:xfrm>
          <a:prstGeom prst="rect">
            <a:avLst/>
          </a:prstGeom>
          <a:noFill/>
        </p:spPr>
        <p:txBody>
          <a:bodyPr wrap="square" rtlCol="0">
            <a:spAutoFit/>
          </a:bodyPr>
          <a:lstStyle/>
          <a:p>
            <a:r>
              <a:rPr lang="en-CA" sz="1799" b="1" dirty="0">
                <a:latin typeface="Georgia" panose="02040502050405020303" pitchFamily="18" charset="0"/>
                <a:cs typeface="Times New Roman" panose="02020603050405020304" pitchFamily="18" charset="0"/>
              </a:rPr>
              <a:t>Figure 3:</a:t>
            </a:r>
            <a:r>
              <a:rPr lang="en-CA" sz="800" dirty="0"/>
              <a:t>. </a:t>
            </a:r>
            <a:r>
              <a:rPr lang="en-CA" sz="1799" kern="100" dirty="0">
                <a:latin typeface="Georgia" panose="02040502050405020303" pitchFamily="18" charset="0"/>
                <a:ea typeface="Aptos" panose="020B0004020202020204" pitchFamily="34" charset="0"/>
                <a:cs typeface="Times New Roman" panose="02020603050405020304" pitchFamily="18" charset="0"/>
              </a:rPr>
              <a:t>Paw withdrawal threshold was measured using Von-Frey testing after SNI/Sham surgery (a pink arrow represents the timing of surgery) and after CS/S injections (represented by green arrows) intraplantar (</a:t>
            </a:r>
            <a:r>
              <a:rPr lang="en-CA" sz="1799" b="1" kern="100" dirty="0">
                <a:latin typeface="Georgia" panose="02040502050405020303" pitchFamily="18" charset="0"/>
                <a:ea typeface="Aptos" panose="020B0004020202020204" pitchFamily="34" charset="0"/>
                <a:cs typeface="Times New Roman" panose="02020603050405020304" pitchFamily="18" charset="0"/>
              </a:rPr>
              <a:t>L</a:t>
            </a:r>
            <a:r>
              <a:rPr lang="en-CA" sz="1799" kern="100" dirty="0">
                <a:latin typeface="Georgia" panose="02040502050405020303" pitchFamily="18" charset="0"/>
                <a:ea typeface="Aptos" panose="020B0004020202020204" pitchFamily="34" charset="0"/>
                <a:cs typeface="Times New Roman" panose="02020603050405020304" pitchFamily="18" charset="0"/>
              </a:rPr>
              <a:t>), intramuscular (</a:t>
            </a:r>
            <a:r>
              <a:rPr lang="en-CA" sz="1799" b="1" kern="100" dirty="0">
                <a:latin typeface="Georgia" panose="02040502050405020303" pitchFamily="18" charset="0"/>
                <a:ea typeface="Aptos" panose="020B0004020202020204" pitchFamily="34" charset="0"/>
                <a:cs typeface="Times New Roman" panose="02020603050405020304" pitchFamily="18" charset="0"/>
              </a:rPr>
              <a:t>M</a:t>
            </a:r>
            <a:r>
              <a:rPr lang="en-CA" sz="1799" kern="100" dirty="0">
                <a:latin typeface="Georgia" panose="02040502050405020303" pitchFamily="18" charset="0"/>
                <a:ea typeface="Aptos" panose="020B0004020202020204" pitchFamily="34" charset="0"/>
                <a:cs typeface="Times New Roman" panose="02020603050405020304" pitchFamily="18" charset="0"/>
              </a:rPr>
              <a:t>). </a:t>
            </a:r>
            <a:r>
              <a:rPr lang="en-CA" sz="1799" kern="100" dirty="0">
                <a:solidFill>
                  <a:srgbClr val="000000"/>
                </a:solidFill>
                <a:latin typeface="Georgia" panose="02040502050405020303" pitchFamily="18" charset="0"/>
                <a:ea typeface="Aptos" panose="020B0004020202020204" pitchFamily="34" charset="0"/>
                <a:cs typeface="Times New Roman" panose="02020603050405020304" pitchFamily="18" charset="0"/>
              </a:rPr>
              <a:t>Symbols represent mean ± SEM 50% withdrawal thresholds (g) of SNI and sham mice.</a:t>
            </a:r>
            <a:endParaRPr lang="en-CA" sz="1799" kern="100" dirty="0">
              <a:latin typeface="Aptos" panose="020B0004020202020204" pitchFamily="34" charset="0"/>
              <a:ea typeface="Aptos" panose="020B0004020202020204" pitchFamily="34" charset="0"/>
              <a:cs typeface="Times New Roman" panose="02020603050405020304" pitchFamily="18" charset="0"/>
            </a:endParaRPr>
          </a:p>
          <a:p>
            <a:endParaRPr lang="en-US" sz="1999" dirty="0">
              <a:latin typeface="Georgia" panose="02040502050405020303" pitchFamily="18" charset="0"/>
            </a:endParaRPr>
          </a:p>
        </p:txBody>
      </p:sp>
      <p:sp>
        <p:nvSpPr>
          <p:cNvPr id="147" name="TextBox 146">
            <a:extLst>
              <a:ext uri="{FF2B5EF4-FFF2-40B4-BE49-F238E27FC236}">
                <a16:creationId xmlns:a16="http://schemas.microsoft.com/office/drawing/2014/main" id="{0932AB5F-283F-1B7C-05D1-59D3FA68B367}"/>
              </a:ext>
            </a:extLst>
          </p:cNvPr>
          <p:cNvSpPr txBox="1"/>
          <p:nvPr/>
        </p:nvSpPr>
        <p:spPr>
          <a:xfrm>
            <a:off x="25270076" y="22917288"/>
            <a:ext cx="954880" cy="461665"/>
          </a:xfrm>
          <a:prstGeom prst="rect">
            <a:avLst/>
          </a:prstGeom>
          <a:noFill/>
        </p:spPr>
        <p:txBody>
          <a:bodyPr wrap="square" rtlCol="0">
            <a:spAutoFit/>
          </a:bodyPr>
          <a:lstStyle/>
          <a:p>
            <a:pPr algn="just"/>
            <a:r>
              <a:rPr lang="en-US" sz="2400" dirty="0">
                <a:latin typeface="Georgia" panose="02040502050405020303" pitchFamily="18" charset="0"/>
              </a:rPr>
              <a:t>L.</a:t>
            </a:r>
          </a:p>
        </p:txBody>
      </p:sp>
      <p:sp>
        <p:nvSpPr>
          <p:cNvPr id="148" name="TextBox 147">
            <a:extLst>
              <a:ext uri="{FF2B5EF4-FFF2-40B4-BE49-F238E27FC236}">
                <a16:creationId xmlns:a16="http://schemas.microsoft.com/office/drawing/2014/main" id="{A5C6D4C9-134C-3BAD-675C-BE69D6AA1911}"/>
              </a:ext>
            </a:extLst>
          </p:cNvPr>
          <p:cNvSpPr txBox="1"/>
          <p:nvPr/>
        </p:nvSpPr>
        <p:spPr>
          <a:xfrm>
            <a:off x="25324112" y="26930645"/>
            <a:ext cx="954880" cy="461665"/>
          </a:xfrm>
          <a:prstGeom prst="rect">
            <a:avLst/>
          </a:prstGeom>
          <a:noFill/>
        </p:spPr>
        <p:txBody>
          <a:bodyPr wrap="square" rtlCol="0">
            <a:spAutoFit/>
          </a:bodyPr>
          <a:lstStyle/>
          <a:p>
            <a:pPr algn="just"/>
            <a:r>
              <a:rPr lang="en-US" sz="2400" dirty="0">
                <a:latin typeface="Georgia" panose="02040502050405020303" pitchFamily="18" charset="0"/>
              </a:rPr>
              <a:t>M.</a:t>
            </a:r>
          </a:p>
        </p:txBody>
      </p:sp>
      <p:pic>
        <p:nvPicPr>
          <p:cNvPr id="149" name="Picture 32" descr="F:\Conferences\Poster PRD and IPN 2018\medicine_logo.jpg">
            <a:extLst>
              <a:ext uri="{FF2B5EF4-FFF2-40B4-BE49-F238E27FC236}">
                <a16:creationId xmlns:a16="http://schemas.microsoft.com/office/drawing/2014/main" id="{5E5A2028-0CD1-F5F8-CCD9-2BF976E95EFD}"/>
              </a:ext>
            </a:extLst>
          </p:cNvPr>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43063883" y="25050281"/>
            <a:ext cx="3150491" cy="688441"/>
          </a:xfrm>
          <a:prstGeom prst="rect">
            <a:avLst/>
          </a:prstGeom>
          <a:noFill/>
          <a:extLst>
            <a:ext uri="{909E8E84-426E-40DD-AFC4-6F175D3DCCD1}">
              <a14:hiddenFill xmlns:a14="http://schemas.microsoft.com/office/drawing/2010/main">
                <a:solidFill>
                  <a:srgbClr val="FFFFFF"/>
                </a:solidFill>
              </a14:hiddenFill>
            </a:ext>
          </a:extLst>
        </p:spPr>
      </p:pic>
      <p:sp>
        <p:nvSpPr>
          <p:cNvPr id="150" name="Rectángulo 50">
            <a:extLst>
              <a:ext uri="{FF2B5EF4-FFF2-40B4-BE49-F238E27FC236}">
                <a16:creationId xmlns:a16="http://schemas.microsoft.com/office/drawing/2014/main" id="{F356119E-813F-0A0D-996C-4EC3B3F937CA}"/>
              </a:ext>
            </a:extLst>
          </p:cNvPr>
          <p:cNvSpPr/>
          <p:nvPr/>
        </p:nvSpPr>
        <p:spPr>
          <a:xfrm>
            <a:off x="35229762" y="22690917"/>
            <a:ext cx="8342072" cy="2693045"/>
          </a:xfrm>
          <a:prstGeom prst="rect">
            <a:avLst/>
          </a:prstGeom>
        </p:spPr>
        <p:txBody>
          <a:bodyPr wrap="square">
            <a:spAutoFit/>
          </a:bodyPr>
          <a:lstStyle/>
          <a:p>
            <a:r>
              <a:rPr lang="en-US" sz="2800" dirty="0">
                <a:latin typeface="Georgia" panose="02040502050405020303" pitchFamily="18" charset="0"/>
              </a:rPr>
              <a:t>This work was funded by Canadian Institute of Health Research (CIHR-CERC) as well as a fellowship by ORTHOGEN AG. We thank the Quebec Pain Research Network (QPRN) for their travel award.</a:t>
            </a:r>
            <a:endParaRPr lang="en-US" sz="2800" dirty="0">
              <a:latin typeface="Georgia" panose="02040502050405020303" pitchFamily="18" charset="0"/>
              <a:ea typeface="Calibri" panose="020F0502020204030204" pitchFamily="34" charset="0"/>
              <a:cs typeface="Arial" panose="020B0604020202020204" pitchFamily="34" charset="0"/>
            </a:endParaRPr>
          </a:p>
          <a:p>
            <a:pPr marL="342877" indent="-342877">
              <a:buFont typeface="Arial" panose="020B0604020202020204" pitchFamily="34" charset="0"/>
              <a:buChar char="•"/>
            </a:pPr>
            <a:endParaRPr lang="en-CA" sz="2900" dirty="0">
              <a:latin typeface="Georgia" panose="02040502050405020303" pitchFamily="18" charset="0"/>
              <a:ea typeface="Calibri" panose="020F050202020403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E0259FED-2C18-6D4F-36EB-7C308AF0F49D}"/>
              </a:ext>
            </a:extLst>
          </p:cNvPr>
          <p:cNvPicPr>
            <a:picLocks noChangeAspect="1"/>
          </p:cNvPicPr>
          <p:nvPr/>
        </p:nvPicPr>
        <p:blipFill rotWithShape="1">
          <a:blip r:embed="rId31"/>
          <a:srcRect l="-3624" t="2284" r="1805" b="-2284"/>
          <a:stretch/>
        </p:blipFill>
        <p:spPr>
          <a:xfrm>
            <a:off x="6416542" y="10484383"/>
            <a:ext cx="4559467" cy="2539087"/>
          </a:xfrm>
          <a:prstGeom prst="rect">
            <a:avLst/>
          </a:prstGeom>
        </p:spPr>
      </p:pic>
      <p:sp>
        <p:nvSpPr>
          <p:cNvPr id="15" name="Rectángulo 11">
            <a:extLst>
              <a:ext uri="{FF2B5EF4-FFF2-40B4-BE49-F238E27FC236}">
                <a16:creationId xmlns:a16="http://schemas.microsoft.com/office/drawing/2014/main" id="{748B5E94-CE6D-98BF-1282-29F4919C3B66}"/>
              </a:ext>
            </a:extLst>
          </p:cNvPr>
          <p:cNvSpPr/>
          <p:nvPr/>
        </p:nvSpPr>
        <p:spPr>
          <a:xfrm>
            <a:off x="727306" y="13490481"/>
            <a:ext cx="10136422" cy="2677656"/>
          </a:xfrm>
          <a:prstGeom prst="rect">
            <a:avLst/>
          </a:prstGeom>
        </p:spPr>
        <p:txBody>
          <a:bodyPr wrap="square">
            <a:spAutoFit/>
          </a:bodyPr>
          <a:lstStyle/>
          <a:p>
            <a:pPr algn="just"/>
            <a:r>
              <a:rPr lang="en-US" sz="2800" dirty="0">
                <a:latin typeface="Georgia" panose="02040502050405020303" pitchFamily="18" charset="0"/>
                <a:ea typeface="Calibri" panose="020F0502020204030204" pitchFamily="34" charset="0"/>
              </a:rPr>
              <a:t>Neutrophils and neutrophil-released proteins S100A8 and S100A9 prevent the development of pain caused by Dexamethasone in the mouse.</a:t>
            </a:r>
          </a:p>
          <a:p>
            <a:pPr algn="just"/>
            <a:endParaRPr lang="en-US" sz="2800" dirty="0">
              <a:latin typeface="Georgia" panose="02040502050405020303" pitchFamily="18" charset="0"/>
              <a:ea typeface="Calibri" panose="020F0502020204030204" pitchFamily="34" charset="0"/>
            </a:endParaRPr>
          </a:p>
          <a:p>
            <a:pPr algn="just"/>
            <a:r>
              <a:rPr lang="en-US" sz="2800" dirty="0">
                <a:latin typeface="Georgia" panose="02040502050405020303" pitchFamily="18" charset="0"/>
                <a:ea typeface="Calibri" panose="020F0502020204030204" pitchFamily="34" charset="0"/>
              </a:rPr>
              <a:t> </a:t>
            </a:r>
          </a:p>
          <a:p>
            <a:pPr algn="just"/>
            <a:r>
              <a:rPr lang="en-US" sz="2800" dirty="0">
                <a:latin typeface="Georgia" panose="02040502050405020303" pitchFamily="18" charset="0"/>
                <a:ea typeface="Calibri" panose="020F0502020204030204" pitchFamily="34" charset="0"/>
              </a:rPr>
              <a:t> </a:t>
            </a:r>
          </a:p>
        </p:txBody>
      </p:sp>
    </p:spTree>
    <p:extLst>
      <p:ext uri="{BB962C8B-B14F-4D97-AF65-F5344CB8AC3E}">
        <p14:creationId xmlns:p14="http://schemas.microsoft.com/office/powerpoint/2010/main" val="41281233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2.04.14"/>
  <p:tag name="AS_TITLE" val="Aspose.Slides for .NET 4.0 Client Profile"/>
  <p:tag name="AS_VERSION" val="22.4"/>
  <p:tag name="POSTERNERDTEMPLATE" val="assessingslate|08-202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1510</Words>
  <Application>Microsoft Macintosh PowerPoint</Application>
  <PresentationFormat>Benutzerdefiniert</PresentationFormat>
  <Paragraphs>70</Paragraphs>
  <Slides>1</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vt:i4>
      </vt:variant>
    </vt:vector>
  </HeadingPairs>
  <TitlesOfParts>
    <vt:vector size="7" baseType="lpstr">
      <vt:lpstr>Aptos</vt:lpstr>
      <vt:lpstr>Arial</vt:lpstr>
      <vt:lpstr>Georgia</vt:lpstr>
      <vt:lpstr>Calibri</vt:lpstr>
      <vt:lpstr>Aptos Display</vt:lpstr>
      <vt:lpstr>Office Theme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Template For Scientific Poster Presentation</dc:subject>
  <dc:creator>Graphicsland/MakeSigns.com</dc:creator>
  <cp:keywords>scientific, research, template, custom, poster, presentation, symposium, printing, powerpoint, create, design, example, sample, download</cp:keywords>
  <dc:description>We offer free powerpoint poster templates to help you design your very own scientific poster presentation.</dc:description>
  <cp:lastModifiedBy>Julio Adolfo Reinecke</cp:lastModifiedBy>
  <cp:revision>77</cp:revision>
  <cp:lastPrinted>2024-08-01T16:33:18Z</cp:lastPrinted>
  <dcterms:modified xsi:type="dcterms:W3CDTF">2024-11-11T15:15:53Z</dcterms:modified>
  <cp:category>science research poster</cp:category>
</cp:coreProperties>
</file>